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509" r:id="rId2"/>
    <p:sldId id="515" r:id="rId3"/>
    <p:sldId id="257" r:id="rId4"/>
    <p:sldId id="259" r:id="rId5"/>
    <p:sldId id="516" r:id="rId6"/>
    <p:sldId id="258" r:id="rId7"/>
    <p:sldId id="285" r:id="rId8"/>
    <p:sldId id="286" r:id="rId9"/>
    <p:sldId id="287" r:id="rId10"/>
    <p:sldId id="288" r:id="rId11"/>
    <p:sldId id="289" r:id="rId12"/>
    <p:sldId id="290" r:id="rId13"/>
    <p:sldId id="263" r:id="rId14"/>
    <p:sldId id="291" r:id="rId15"/>
    <p:sldId id="499" r:id="rId16"/>
    <p:sldId id="500" r:id="rId17"/>
    <p:sldId id="501" r:id="rId18"/>
    <p:sldId id="502" r:id="rId19"/>
    <p:sldId id="498" r:id="rId20"/>
    <p:sldId id="517" r:id="rId21"/>
    <p:sldId id="503" r:id="rId22"/>
    <p:sldId id="510" r:id="rId23"/>
    <p:sldId id="265" r:id="rId24"/>
    <p:sldId id="281" r:id="rId25"/>
    <p:sldId id="504" r:id="rId26"/>
    <p:sldId id="505" r:id="rId27"/>
    <p:sldId id="282" r:id="rId28"/>
    <p:sldId id="283" r:id="rId29"/>
    <p:sldId id="284" r:id="rId30"/>
    <p:sldId id="511" r:id="rId31"/>
    <p:sldId id="512" r:id="rId32"/>
    <p:sldId id="513" r:id="rId33"/>
    <p:sldId id="514" r:id="rId34"/>
    <p:sldId id="519" r:id="rId35"/>
    <p:sldId id="520" r:id="rId36"/>
    <p:sldId id="507" r:id="rId37"/>
    <p:sldId id="508"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4/16/2026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048BF-9EE5-0CE7-F0C8-1AEFDB33BFA4}"/>
              </a:ext>
            </a:extLst>
          </p:cNvPr>
          <p:cNvSpPr>
            <a:spLocks noGrp="1"/>
          </p:cNvSpPr>
          <p:nvPr>
            <p:ph type="ctrTitle"/>
          </p:nvPr>
        </p:nvSpPr>
        <p:spPr>
          <a:xfrm>
            <a:off x="2589213" y="1298714"/>
            <a:ext cx="8915399" cy="2130286"/>
          </a:xfrm>
        </p:spPr>
        <p:txBody>
          <a:bodyPr/>
          <a:lstStyle/>
          <a:p>
            <a:pPr algn="ctr"/>
            <a:r>
              <a:rPr lang="en-US" b="1" dirty="0">
                <a:latin typeface="Times New Roman" panose="02020603050405020304" pitchFamily="18" charset="0"/>
                <a:ea typeface="Calibri" panose="020F0502020204030204" pitchFamily="34" charset="0"/>
              </a:rPr>
              <a:t>LAS FINANZAS EN EL HOGAR</a:t>
            </a:r>
            <a:endParaRPr lang="en-US" dirty="0"/>
          </a:p>
        </p:txBody>
      </p:sp>
      <p:sp>
        <p:nvSpPr>
          <p:cNvPr id="3" name="Subtitle 2">
            <a:extLst>
              <a:ext uri="{FF2B5EF4-FFF2-40B4-BE49-F238E27FC236}">
                <a16:creationId xmlns:a16="http://schemas.microsoft.com/office/drawing/2014/main" id="{123397CF-2810-D839-0458-588BFC7A4944}"/>
              </a:ext>
            </a:extLst>
          </p:cNvPr>
          <p:cNvSpPr>
            <a:spLocks noGrp="1"/>
          </p:cNvSpPr>
          <p:nvPr>
            <p:ph type="subTitle" idx="1"/>
          </p:nvPr>
        </p:nvSpPr>
        <p:spPr/>
        <p:txBody>
          <a:bodyPr>
            <a:normAutofit/>
          </a:bodyPr>
          <a:lstStyle/>
          <a:p>
            <a:r>
              <a:rPr lang="en-US" sz="2800" b="1" dirty="0">
                <a:solidFill>
                  <a:schemeClr val="tx1"/>
                </a:solidFill>
                <a:latin typeface="Times New Roman" panose="02020603050405020304" pitchFamily="18" charset="0"/>
                <a:cs typeface="Times New Roman" panose="02020603050405020304" pitchFamily="18" charset="0"/>
              </a:rPr>
              <a:t>Pr. Juan E. Gonzalez</a:t>
            </a:r>
          </a:p>
        </p:txBody>
      </p:sp>
    </p:spTree>
    <p:extLst>
      <p:ext uri="{BB962C8B-B14F-4D97-AF65-F5344CB8AC3E}">
        <p14:creationId xmlns:p14="http://schemas.microsoft.com/office/powerpoint/2010/main" val="1112382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502B7-747D-441E-676B-CF4904919AA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COMPONENTES DE PRESUPUESTO FAMILIAR</a:t>
            </a:r>
          </a:p>
        </p:txBody>
      </p:sp>
      <p:sp>
        <p:nvSpPr>
          <p:cNvPr id="3" name="Content Placeholder 2">
            <a:extLst>
              <a:ext uri="{FF2B5EF4-FFF2-40B4-BE49-F238E27FC236}">
                <a16:creationId xmlns:a16="http://schemas.microsoft.com/office/drawing/2014/main" id="{C1CAD052-1195-B169-5541-FDDAAB186049}"/>
              </a:ext>
            </a:extLst>
          </p:cNvPr>
          <p:cNvSpPr>
            <a:spLocks noGrp="1"/>
          </p:cNvSpPr>
          <p:nvPr>
            <p:ph idx="1"/>
          </p:nvPr>
        </p:nvSpPr>
        <p:spPr>
          <a:xfrm>
            <a:off x="2589212" y="2133600"/>
            <a:ext cx="8915400" cy="3975652"/>
          </a:xfrm>
        </p:spPr>
        <p:txBody>
          <a:bodyPr numCol="2">
            <a:normAutofit fontScale="92500" lnSpcReduction="20000"/>
          </a:bodyPr>
          <a:lstStyle/>
          <a:p>
            <a:pPr marL="0" marR="0" indent="0">
              <a:spcBef>
                <a:spcPts val="0"/>
              </a:spcBef>
              <a:spcAft>
                <a:spcPts val="0"/>
              </a:spcAft>
              <a:buNone/>
            </a:pPr>
            <a:r>
              <a:rPr lang="es-ES" sz="3500" b="1" dirty="0" smtClean="0">
                <a:solidFill>
                  <a:schemeClr val="tx1"/>
                </a:solidFill>
                <a:effectLst/>
                <a:latin typeface="Times New Roman" panose="02020603050405020304" pitchFamily="18" charset="0"/>
                <a:ea typeface="Calibri" panose="020F0502020204030204" pitchFamily="34" charset="0"/>
              </a:rPr>
              <a:t>INGRESOS</a:t>
            </a:r>
            <a:endParaRPr lang="en-US" sz="3500" dirty="0">
              <a:solidFill>
                <a:schemeClr val="tx1"/>
              </a:solidFill>
              <a:effectLst/>
              <a:latin typeface="Times New Roman" panose="02020603050405020304" pitchFamily="18" charset="0"/>
              <a:ea typeface="Calibri" panose="020F0502020204030204" pitchFamily="34" charset="0"/>
            </a:endParaRPr>
          </a:p>
          <a:p>
            <a:pPr marL="0" marR="0" indent="0">
              <a:spcBef>
                <a:spcPts val="0"/>
              </a:spcBef>
              <a:spcAft>
                <a:spcPts val="0"/>
              </a:spcAft>
              <a:buNone/>
            </a:pPr>
            <a:r>
              <a:rPr lang="es-ES" sz="3500" b="1" dirty="0">
                <a:solidFill>
                  <a:schemeClr val="tx1"/>
                </a:solidFill>
                <a:effectLst/>
                <a:latin typeface="Times New Roman" panose="02020603050405020304" pitchFamily="18" charset="0"/>
                <a:ea typeface="Calibri" panose="020F0502020204030204" pitchFamily="34" charset="0"/>
              </a:rPr>
              <a:t> </a:t>
            </a:r>
            <a:endParaRPr lang="en-US" sz="3500" dirty="0">
              <a:solidFill>
                <a:schemeClr val="tx1"/>
              </a:solidFill>
              <a:effectLst/>
              <a:latin typeface="Times New Roman" panose="02020603050405020304" pitchFamily="18" charset="0"/>
              <a:ea typeface="Calibri" panose="020F0502020204030204" pitchFamily="34" charset="0"/>
            </a:endParaRPr>
          </a:p>
          <a:p>
            <a:pPr marL="0" marR="0" indent="0">
              <a:spcBef>
                <a:spcPts val="0"/>
              </a:spcBef>
              <a:spcAft>
                <a:spcPts val="0"/>
              </a:spcAft>
              <a:buNone/>
            </a:pPr>
            <a:r>
              <a:rPr lang="es-ES" sz="3500" b="1" dirty="0">
                <a:solidFill>
                  <a:schemeClr val="tx1"/>
                </a:solidFill>
                <a:effectLst/>
                <a:latin typeface="Times New Roman" panose="02020603050405020304" pitchFamily="18" charset="0"/>
                <a:ea typeface="Calibri" panose="020F0502020204030204" pitchFamily="34" charset="0"/>
              </a:rPr>
              <a:t>GASTOS FIJOS</a:t>
            </a:r>
          </a:p>
          <a:p>
            <a:pPr marL="0" indent="0">
              <a:spcBef>
                <a:spcPts val="0"/>
              </a:spcBef>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Diezmos</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Ofrendas</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Renta  </a:t>
            </a: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Pago de la casa</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Pago del carro</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endPar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0">
              <a:lnSpc>
                <a:spcPct val="115000"/>
              </a:lnSpc>
              <a:spcBef>
                <a:spcPts val="0"/>
              </a:spcBef>
              <a:spcAft>
                <a:spcPts val="0"/>
              </a:spcAft>
              <a:buNone/>
            </a:pPr>
            <a:r>
              <a:rPr lang="es-ES" sz="35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Pago de los seguros</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Útiles del hogar</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Teléfono</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r>
              <a:rPr lang="es-E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35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Taxes</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00050" lvl="1" indent="0">
              <a:lnSpc>
                <a:spcPct val="115000"/>
              </a:lnSpc>
              <a:spcBef>
                <a:spcPts val="0"/>
              </a:spcBef>
              <a:spcAft>
                <a:spcPts val="1000"/>
              </a:spcAft>
              <a:buNone/>
            </a:pPr>
            <a:r>
              <a:rPr lang="en-US" sz="35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Otros: child support, alimony, etc. </a:t>
            </a:r>
            <a:endParaRPr lang="en-US" sz="3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439960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B133C1-D364-E55D-3029-F3A8EC00C0CB}"/>
              </a:ext>
            </a:extLst>
          </p:cNvPr>
          <p:cNvSpPr>
            <a:spLocks noGrp="1"/>
          </p:cNvSpPr>
          <p:nvPr>
            <p:ph idx="1"/>
          </p:nvPr>
        </p:nvSpPr>
        <p:spPr>
          <a:xfrm>
            <a:off x="2589212" y="1126435"/>
            <a:ext cx="8915400" cy="4784787"/>
          </a:xfrm>
        </p:spPr>
        <p:txBody>
          <a:bodyPr>
            <a:normAutofit lnSpcReduction="10000"/>
          </a:bodyPr>
          <a:lstStyle/>
          <a:p>
            <a:pPr marL="0" marR="0" indent="0">
              <a:spcBef>
                <a:spcPts val="0"/>
              </a:spcBef>
              <a:spcAft>
                <a:spcPts val="0"/>
              </a:spcAft>
              <a:buNone/>
            </a:pPr>
            <a:r>
              <a:rPr lang="en-US" sz="3200" b="1" dirty="0">
                <a:solidFill>
                  <a:schemeClr val="tx1"/>
                </a:solidFill>
                <a:effectLst/>
                <a:latin typeface="Times New Roman" panose="02020603050405020304" pitchFamily="18" charset="0"/>
                <a:ea typeface="Calibri" panose="020F0502020204030204" pitchFamily="34" charset="0"/>
              </a:rPr>
              <a:t>GASTOS VARIABLES</a:t>
            </a:r>
            <a:endParaRPr lang="en-US" sz="3200" dirty="0">
              <a:solidFill>
                <a:schemeClr val="tx1"/>
              </a:solidFill>
              <a:effectLst/>
              <a:latin typeface="Times New Roman" panose="02020603050405020304" pitchFamily="18" charset="0"/>
              <a:ea typeface="Calibri" panose="020F050202020403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Alimentos</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Gas</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Vacaciones</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Entretenimiento</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Ayudas </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Ahorros</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Cuentas de retiro</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Tarjetas de </a:t>
            </a:r>
            <a:r>
              <a:rPr lang="en-US" sz="32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a:t>
            </a:r>
            <a:r>
              <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rédito</a:t>
            </a:r>
            <a:endParaRPr lang="en-US" sz="3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901456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3CD03-D36A-BDC7-DB21-53ABB3D38DEE}"/>
              </a:ext>
            </a:extLst>
          </p:cNvPr>
          <p:cNvSpPr>
            <a:spLocks noGrp="1"/>
          </p:cNvSpPr>
          <p:nvPr>
            <p:ph type="title"/>
          </p:nvPr>
        </p:nvSpPr>
        <p:spPr/>
        <p:txBody>
          <a:bodyPr>
            <a:normAutofit fontScale="90000"/>
          </a:bodyPr>
          <a:lstStyle/>
          <a:p>
            <a:pPr algn="ctr"/>
            <a:r>
              <a:rPr kumimoji="0" lang="en-US" sz="4000" b="1"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ea typeface="+mj-ea"/>
                <a:cs typeface="Times New Roman" panose="02020603050405020304" pitchFamily="18" charset="0"/>
              </a:rPr>
              <a:t>PELIGRO DE SOBRE EXTENDER EL PRESUPUESTO</a:t>
            </a:r>
            <a:endParaRPr lang="en-US" dirty="0"/>
          </a:p>
        </p:txBody>
      </p:sp>
      <p:sp>
        <p:nvSpPr>
          <p:cNvPr id="3" name="Content Placeholder 2">
            <a:extLst>
              <a:ext uri="{FF2B5EF4-FFF2-40B4-BE49-F238E27FC236}">
                <a16:creationId xmlns:a16="http://schemas.microsoft.com/office/drawing/2014/main" id="{45FDF6CB-C3E9-01AC-5AD5-03026415DFE6}"/>
              </a:ext>
            </a:extLst>
          </p:cNvPr>
          <p:cNvSpPr>
            <a:spLocks noGrp="1"/>
          </p:cNvSpPr>
          <p:nvPr>
            <p:ph idx="1"/>
          </p:nvPr>
        </p:nvSpPr>
        <p:spPr/>
        <p:txBody>
          <a:bodyPr>
            <a:normAutofit/>
          </a:bodyPr>
          <a:lstStyle/>
          <a:p>
            <a:pPr marL="0" marR="0" indent="0">
              <a:spcBef>
                <a:spcPts val="1000"/>
              </a:spcBef>
              <a:spcAft>
                <a:spcPts val="0"/>
              </a:spcAft>
              <a:buNone/>
            </a:pPr>
            <a:r>
              <a:rPr lang="es-ES" sz="3600" b="1" kern="1200" dirty="0">
                <a:solidFill>
                  <a:schemeClr val="tx1"/>
                </a:solidFill>
                <a:effectLst/>
                <a:latin typeface="Times New Roman" panose="02020603050405020304" pitchFamily="18" charset="0"/>
                <a:ea typeface="Times New Roman" panose="02020603050405020304" pitchFamily="18" charset="0"/>
              </a:rPr>
              <a:t>La sobre extensión del presupuesto ocurre cuando </a:t>
            </a:r>
            <a:r>
              <a:rPr lang="es-ES" sz="3600" b="1" dirty="0" smtClean="0">
                <a:solidFill>
                  <a:schemeClr val="tx1"/>
                </a:solidFill>
                <a:latin typeface="Times New Roman" panose="02020603050405020304" pitchFamily="18" charset="0"/>
                <a:ea typeface="Times New Roman" panose="02020603050405020304" pitchFamily="18" charset="0"/>
              </a:rPr>
              <a:t>entras en</a:t>
            </a:r>
            <a:r>
              <a:rPr lang="es-ES" sz="3600" b="1" kern="1200" dirty="0" smtClean="0">
                <a:solidFill>
                  <a:schemeClr val="tx1"/>
                </a:solidFill>
                <a:effectLst/>
                <a:latin typeface="Times New Roman" panose="02020603050405020304" pitchFamily="18" charset="0"/>
                <a:ea typeface="Times New Roman" panose="02020603050405020304" pitchFamily="18" charset="0"/>
              </a:rPr>
              <a:t> </a:t>
            </a:r>
            <a:r>
              <a:rPr lang="es-ES" sz="3600" b="1" kern="1200" dirty="0">
                <a:solidFill>
                  <a:schemeClr val="tx1"/>
                </a:solidFill>
                <a:effectLst/>
                <a:latin typeface="Times New Roman" panose="02020603050405020304" pitchFamily="18" charset="0"/>
                <a:ea typeface="Times New Roman" panose="02020603050405020304" pitchFamily="18" charset="0"/>
              </a:rPr>
              <a:t>más deudas que las que puedes pagar. Por ejemplo, cuando el pago de la casa ocupa el 40% o más de las entradas, otras áreas del presupuesto sufren grandemente.</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7793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63D4BA-94FB-44ED-BD7E-1C32C90DC98D}"/>
              </a:ext>
            </a:extLst>
          </p:cNvPr>
          <p:cNvSpPr>
            <a:spLocks noGrp="1"/>
          </p:cNvSpPr>
          <p:nvPr>
            <p:ph idx="1"/>
          </p:nvPr>
        </p:nvSpPr>
        <p:spPr>
          <a:xfrm>
            <a:off x="1855304" y="1470991"/>
            <a:ext cx="9634332" cy="5049078"/>
          </a:xfrm>
        </p:spPr>
        <p:txBody>
          <a:bodyPr>
            <a:normAutofit/>
          </a:bodyPr>
          <a:lstStyle/>
          <a:p>
            <a:pPr marL="0" indent="0">
              <a:buNone/>
            </a:pPr>
            <a:r>
              <a:rPr lang="es-ES" sz="4000" b="1" dirty="0">
                <a:latin typeface="Times New Roman" panose="02020603050405020304" pitchFamily="18" charset="0"/>
                <a:ea typeface="Calibri" panose="020F0502020204030204" pitchFamily="34" charset="0"/>
                <a:cs typeface="Times New Roman" panose="02020603050405020304" pitchFamily="18" charset="0"/>
              </a:rPr>
              <a:t>“Muchos no se han educado demasiado bien como para poder mantener sus gastos dentro del límite de sus ingresos. No aprenden a adaptarse a las circunstancias, piden prestado y vuelven a pedir prestado una y otra vez, y se ven abrumados por la deuda, y en consecuencia se desaniman ”. CS 249.</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9876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8A8C2-6F11-FEA5-997E-3D03239D94B7}"/>
              </a:ext>
            </a:extLst>
          </p:cNvPr>
          <p:cNvSpPr>
            <a:spLocks noGrp="1"/>
          </p:cNvSpPr>
          <p:nvPr>
            <p:ph type="title"/>
          </p:nvPr>
        </p:nvSpPr>
        <p:spPr/>
        <p:txBody>
          <a:bodyPr>
            <a:noAutofit/>
          </a:bodyPr>
          <a:lstStyle/>
          <a:p>
            <a:pPr algn="ctr"/>
            <a:r>
              <a:rPr lang="en-US" sz="4000" b="1" dirty="0">
                <a:latin typeface="Times New Roman" panose="02020603050405020304" pitchFamily="18" charset="0"/>
                <a:cs typeface="Times New Roman" panose="02020603050405020304" pitchFamily="18" charset="0"/>
              </a:rPr>
              <a:t>COMPROMISO FAMILIAR COLECTIVO</a:t>
            </a:r>
          </a:p>
        </p:txBody>
      </p:sp>
      <p:sp>
        <p:nvSpPr>
          <p:cNvPr id="3" name="Content Placeholder 2">
            <a:extLst>
              <a:ext uri="{FF2B5EF4-FFF2-40B4-BE49-F238E27FC236}">
                <a16:creationId xmlns:a16="http://schemas.microsoft.com/office/drawing/2014/main" id="{3D4877FF-A578-F2C2-6006-25422773CCF5}"/>
              </a:ext>
            </a:extLst>
          </p:cNvPr>
          <p:cNvSpPr>
            <a:spLocks noGrp="1"/>
          </p:cNvSpPr>
          <p:nvPr>
            <p:ph idx="1"/>
          </p:nvPr>
        </p:nvSpPr>
        <p:spPr/>
        <p:txBody>
          <a:bodyPr/>
          <a:lstStyle/>
          <a:p>
            <a:pPr marL="0" marR="0" indent="0">
              <a:spcBef>
                <a:spcPts val="0"/>
              </a:spcBef>
              <a:spcAft>
                <a:spcPts val="0"/>
              </a:spcAft>
              <a:buNone/>
            </a:pPr>
            <a:r>
              <a:rPr lang="es-ES" sz="3600" b="1" dirty="0">
                <a:solidFill>
                  <a:schemeClr val="tx1"/>
                </a:solidFill>
                <a:effectLst/>
                <a:latin typeface="Times New Roman" panose="02020603050405020304" pitchFamily="18" charset="0"/>
                <a:ea typeface="Calibri" panose="020F0502020204030204" pitchFamily="34" charset="0"/>
              </a:rPr>
              <a:t>La familia debe funcionar como un equipo. Por lo tanto todos sus integrantes, con la capacidad para hacerlo, deben contribuir para pagar </a:t>
            </a:r>
            <a:r>
              <a:rPr lang="es-ES" sz="3600" b="1" dirty="0" smtClean="0">
                <a:solidFill>
                  <a:schemeClr val="tx1"/>
                </a:solidFill>
                <a:effectLst/>
                <a:latin typeface="Times New Roman" panose="02020603050405020304" pitchFamily="18" charset="0"/>
                <a:ea typeface="Calibri" panose="020F0502020204030204" pitchFamily="34" charset="0"/>
              </a:rPr>
              <a:t>por los </a:t>
            </a:r>
            <a:r>
              <a:rPr lang="es-ES" sz="3600" b="1" dirty="0">
                <a:solidFill>
                  <a:schemeClr val="tx1"/>
                </a:solidFill>
                <a:effectLst/>
                <a:latin typeface="Times New Roman" panose="02020603050405020304" pitchFamily="18" charset="0"/>
                <a:ea typeface="Calibri" panose="020F0502020204030204" pitchFamily="34" charset="0"/>
              </a:rPr>
              <a:t>gastos de la casa. Cuando esto sucede, la familia es más unida, estable y feliz. </a:t>
            </a:r>
            <a:endParaRPr lang="en-US" sz="3600" b="1" dirty="0">
              <a:solidFill>
                <a:schemeClr val="tx1"/>
              </a:solidFill>
              <a:effectLst/>
              <a:latin typeface="Times New Roman" panose="02020603050405020304" pitchFamily="18"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127531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91CD87-4A1A-0AD4-D143-1E5E0C0C85D9}"/>
              </a:ext>
            </a:extLst>
          </p:cNvPr>
          <p:cNvSpPr>
            <a:spLocks noGrp="1"/>
          </p:cNvSpPr>
          <p:nvPr>
            <p:ph idx="1"/>
          </p:nvPr>
        </p:nvSpPr>
        <p:spPr>
          <a:xfrm>
            <a:off x="2589212" y="1258957"/>
            <a:ext cx="8915400" cy="4652265"/>
          </a:xfrm>
        </p:spPr>
        <p:txBody>
          <a:bodyPr>
            <a:normAutofit/>
          </a:bodyPr>
          <a:lstStyle/>
          <a:p>
            <a:pPr marL="0" indent="0">
              <a:buNone/>
            </a:pPr>
            <a:r>
              <a:rPr lang="es-ES" sz="3600" b="1" dirty="0">
                <a:solidFill>
                  <a:schemeClr val="tx1"/>
                </a:solidFill>
                <a:latin typeface="Times New Roman" panose="02020603050405020304" pitchFamily="18" charset="0"/>
                <a:cs typeface="Times New Roman" panose="02020603050405020304" pitchFamily="18" charset="0"/>
              </a:rPr>
              <a:t>La forma más justa y realista de dividir los gastos en un hogar multigeneracional es repartir los costos de manera equitativa, en función de la capacidad de pago de </a:t>
            </a:r>
            <a:r>
              <a:rPr lang="es-ES" sz="3600" b="1" dirty="0" smtClean="0">
                <a:solidFill>
                  <a:schemeClr val="tx1"/>
                </a:solidFill>
                <a:latin typeface="Times New Roman" panose="02020603050405020304" pitchFamily="18" charset="0"/>
                <a:cs typeface="Times New Roman" panose="02020603050405020304" pitchFamily="18" charset="0"/>
              </a:rPr>
              <a:t>sus integrantes, </a:t>
            </a:r>
            <a:r>
              <a:rPr lang="es-ES" sz="3600" b="1" dirty="0">
                <a:solidFill>
                  <a:schemeClr val="tx1"/>
                </a:solidFill>
                <a:latin typeface="Times New Roman" panose="02020603050405020304" pitchFamily="18" charset="0"/>
                <a:cs typeface="Times New Roman" panose="02020603050405020304" pitchFamily="18" charset="0"/>
              </a:rPr>
              <a:t>en lugar de lo que consumen o los gastos en los que incurren. </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9430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2DCD3-6376-F928-95B5-AA27712D8305}"/>
              </a:ext>
            </a:extLst>
          </p:cNvPr>
          <p:cNvSpPr>
            <a:spLocks noGrp="1"/>
          </p:cNvSpPr>
          <p:nvPr>
            <p:ph type="title"/>
          </p:nvPr>
        </p:nvSpPr>
        <p:spPr/>
        <p:txBody>
          <a:bodyPr>
            <a:normAutofit/>
          </a:bodyPr>
          <a:lstStyle/>
          <a:p>
            <a:pPr algn="ctr"/>
            <a:r>
              <a:rPr kumimoji="0" lang="es-ES" sz="4000" b="1"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LA INFIDELIDAD FINANCIERA</a:t>
            </a:r>
            <a:endParaRPr lang="en-US" sz="4000" dirty="0"/>
          </a:p>
        </p:txBody>
      </p:sp>
      <p:sp>
        <p:nvSpPr>
          <p:cNvPr id="3" name="Content Placeholder 2">
            <a:extLst>
              <a:ext uri="{FF2B5EF4-FFF2-40B4-BE49-F238E27FC236}">
                <a16:creationId xmlns:a16="http://schemas.microsoft.com/office/drawing/2014/main" id="{AB68B95E-754D-C174-894B-855D29F87CA6}"/>
              </a:ext>
            </a:extLst>
          </p:cNvPr>
          <p:cNvSpPr>
            <a:spLocks noGrp="1"/>
          </p:cNvSpPr>
          <p:nvPr>
            <p:ph idx="1"/>
          </p:nvPr>
        </p:nvSpPr>
        <p:spPr>
          <a:xfrm>
            <a:off x="2589212" y="1563757"/>
            <a:ext cx="8915400" cy="4670133"/>
          </a:xfrm>
        </p:spPr>
        <p:txBody>
          <a:bodyPr>
            <a:normAutofit/>
          </a:bodyPr>
          <a:lstStyle/>
          <a:p>
            <a:pPr marL="0" indent="0">
              <a:buNone/>
            </a:pPr>
            <a:r>
              <a:rPr lang="es-ES" sz="3600" b="1" dirty="0">
                <a:solidFill>
                  <a:schemeClr val="tx1"/>
                </a:solidFill>
                <a:latin typeface="Times New Roman" panose="02020603050405020304" pitchFamily="18" charset="0"/>
                <a:cs typeface="Times New Roman" panose="02020603050405020304" pitchFamily="18" charset="0"/>
              </a:rPr>
              <a:t>La infidelidad </a:t>
            </a:r>
            <a:r>
              <a:rPr lang="es-ES" sz="3600" b="1" dirty="0" smtClean="0">
                <a:solidFill>
                  <a:schemeClr val="tx1"/>
                </a:solidFill>
                <a:latin typeface="Times New Roman" panose="02020603050405020304" pitchFamily="18" charset="0"/>
                <a:cs typeface="Times New Roman" panose="02020603050405020304" pitchFamily="18" charset="0"/>
              </a:rPr>
              <a:t>financiera, en una economía compartida, ocurre </a:t>
            </a:r>
            <a:r>
              <a:rPr lang="es-ES" sz="3600" b="1" dirty="0">
                <a:solidFill>
                  <a:schemeClr val="tx1"/>
                </a:solidFill>
                <a:latin typeface="Times New Roman" panose="02020603050405020304" pitchFamily="18" charset="0"/>
                <a:cs typeface="Times New Roman" panose="02020603050405020304" pitchFamily="18" charset="0"/>
              </a:rPr>
              <a:t>cuando </a:t>
            </a:r>
            <a:r>
              <a:rPr lang="es-ES" sz="3600" b="1" dirty="0" smtClean="0">
                <a:solidFill>
                  <a:schemeClr val="tx1"/>
                </a:solidFill>
                <a:latin typeface="Times New Roman" panose="02020603050405020304" pitchFamily="18" charset="0"/>
                <a:cs typeface="Times New Roman" panose="02020603050405020304" pitchFamily="18" charset="0"/>
              </a:rPr>
              <a:t>un miembro de </a:t>
            </a:r>
            <a:r>
              <a:rPr lang="es-ES" sz="3600" b="1" dirty="0">
                <a:solidFill>
                  <a:schemeClr val="tx1"/>
                </a:solidFill>
                <a:latin typeface="Times New Roman" panose="02020603050405020304" pitchFamily="18" charset="0"/>
                <a:cs typeface="Times New Roman" panose="02020603050405020304" pitchFamily="18" charset="0"/>
              </a:rPr>
              <a:t>l</a:t>
            </a:r>
            <a:r>
              <a:rPr lang="es-ES" sz="3600" b="1" dirty="0" smtClean="0">
                <a:solidFill>
                  <a:schemeClr val="tx1"/>
                </a:solidFill>
                <a:latin typeface="Times New Roman" panose="02020603050405020304" pitchFamily="18" charset="0"/>
                <a:cs typeface="Times New Roman" panose="02020603050405020304" pitchFamily="18" charset="0"/>
              </a:rPr>
              <a:t>a </a:t>
            </a:r>
            <a:r>
              <a:rPr lang="es-ES" sz="3600" b="1" dirty="0">
                <a:solidFill>
                  <a:schemeClr val="tx1"/>
                </a:solidFill>
                <a:latin typeface="Times New Roman" panose="02020603050405020304" pitchFamily="18" charset="0"/>
                <a:cs typeface="Times New Roman" panose="02020603050405020304" pitchFamily="18" charset="0"/>
              </a:rPr>
              <a:t>pareja </a:t>
            </a:r>
            <a:r>
              <a:rPr lang="es-ES" sz="3600" b="1" dirty="0" smtClean="0">
                <a:solidFill>
                  <a:schemeClr val="tx1"/>
                </a:solidFill>
                <a:latin typeface="Times New Roman" panose="02020603050405020304" pitchFamily="18" charset="0"/>
                <a:cs typeface="Times New Roman" panose="02020603050405020304" pitchFamily="18" charset="0"/>
              </a:rPr>
              <a:t>oculta </a:t>
            </a:r>
            <a:r>
              <a:rPr lang="es-ES" sz="3600" b="1" dirty="0">
                <a:solidFill>
                  <a:schemeClr val="tx1"/>
                </a:solidFill>
                <a:latin typeface="Times New Roman" panose="02020603050405020304" pitchFamily="18" charset="0"/>
                <a:cs typeface="Times New Roman" panose="02020603050405020304" pitchFamily="18" charset="0"/>
              </a:rPr>
              <a:t>decisiones relacionadas a sus finanzas </a:t>
            </a:r>
            <a:r>
              <a:rPr lang="es-ES" sz="3600" b="1" dirty="0" smtClean="0">
                <a:solidFill>
                  <a:schemeClr val="tx1"/>
                </a:solidFill>
                <a:latin typeface="Times New Roman" panose="02020603050405020304" pitchFamily="18" charset="0"/>
                <a:cs typeface="Times New Roman" panose="02020603050405020304" pitchFamily="18" charset="0"/>
              </a:rPr>
              <a:t>personales.</a:t>
            </a:r>
            <a:r>
              <a:rPr lang="es-ES" sz="3600" b="1" i="0" dirty="0" smtClean="0">
                <a:solidFill>
                  <a:schemeClr val="tx1"/>
                </a:solidFill>
                <a:effectLst/>
                <a:latin typeface="Times New Roman" panose="02020603050405020304" pitchFamily="18" charset="0"/>
                <a:cs typeface="Times New Roman" panose="02020603050405020304" pitchFamily="18" charset="0"/>
              </a:rPr>
              <a:t> </a:t>
            </a:r>
            <a:r>
              <a:rPr lang="es-ES" sz="3600" b="1" i="0" dirty="0">
                <a:solidFill>
                  <a:schemeClr val="tx1"/>
                </a:solidFill>
                <a:effectLst/>
                <a:latin typeface="Times New Roman" panose="02020603050405020304" pitchFamily="18" charset="0"/>
                <a:cs typeface="Times New Roman" panose="02020603050405020304" pitchFamily="18" charset="0"/>
              </a:rPr>
              <a:t>Es importante estar en la misma página financiera </a:t>
            </a:r>
            <a:r>
              <a:rPr lang="es-ES" sz="3600" b="1" i="0" dirty="0" smtClean="0">
                <a:solidFill>
                  <a:schemeClr val="tx1"/>
                </a:solidFill>
                <a:effectLst/>
                <a:latin typeface="Times New Roman" panose="02020603050405020304" pitchFamily="18" charset="0"/>
                <a:cs typeface="Times New Roman" panose="02020603050405020304" pitchFamily="18" charset="0"/>
              </a:rPr>
              <a:t>y </a:t>
            </a:r>
            <a:r>
              <a:rPr lang="es-ES" sz="3600" b="1" i="0" dirty="0">
                <a:solidFill>
                  <a:schemeClr val="tx1"/>
                </a:solidFill>
                <a:effectLst/>
                <a:latin typeface="Times New Roman" panose="02020603050405020304" pitchFamily="18" charset="0"/>
                <a:cs typeface="Times New Roman" panose="02020603050405020304" pitchFamily="18" charset="0"/>
              </a:rPr>
              <a:t>asegurarse de mantener una </a:t>
            </a:r>
            <a:r>
              <a:rPr lang="es-ES" sz="3600" b="1" i="0" dirty="0" smtClean="0">
                <a:solidFill>
                  <a:schemeClr val="tx1"/>
                </a:solidFill>
                <a:effectLst/>
                <a:latin typeface="Times New Roman" panose="02020603050405020304" pitchFamily="18" charset="0"/>
                <a:cs typeface="Times New Roman" panose="02020603050405020304" pitchFamily="18" charset="0"/>
              </a:rPr>
              <a:t>comunicación abierta y transparente.</a:t>
            </a:r>
            <a:endParaRPr lang="es-ES" sz="3600" b="1" dirty="0">
              <a:solidFill>
                <a:schemeClr val="tx1"/>
              </a:solidFill>
              <a:latin typeface="Times New Roman" panose="02020603050405020304" pitchFamily="18" charset="0"/>
              <a:cs typeface="Times New Roman" panose="02020603050405020304" pitchFamily="18" charset="0"/>
            </a:endParaRPr>
          </a:p>
          <a:p>
            <a:pPr marL="0" indent="0">
              <a:buNone/>
            </a:pP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259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F180FA-1EFE-D49D-0F43-82511DD10901}"/>
              </a:ext>
            </a:extLst>
          </p:cNvPr>
          <p:cNvSpPr>
            <a:spLocks noGrp="1"/>
          </p:cNvSpPr>
          <p:nvPr>
            <p:ph idx="1"/>
          </p:nvPr>
        </p:nvSpPr>
        <p:spPr>
          <a:xfrm>
            <a:off x="2589212" y="1139687"/>
            <a:ext cx="8915400" cy="4771535"/>
          </a:xfrm>
        </p:spPr>
        <p:txBody>
          <a:bodyPr>
            <a:noAutofit/>
          </a:bodyPr>
          <a:lstStyle/>
          <a:p>
            <a:pPr marL="0" indent="0">
              <a:buNone/>
            </a:pPr>
            <a:r>
              <a:rPr lang="es-ES" sz="3600" b="1" dirty="0" smtClean="0">
                <a:solidFill>
                  <a:schemeClr val="tx1"/>
                </a:solidFill>
                <a:latin typeface="Times New Roman" panose="02020603050405020304" pitchFamily="18" charset="0"/>
                <a:cs typeface="Times New Roman" panose="02020603050405020304" pitchFamily="18" charset="0"/>
              </a:rPr>
              <a:t>Por ejemplo, cuando </a:t>
            </a:r>
            <a:r>
              <a:rPr lang="es-ES" sz="3600" b="1" i="0" dirty="0" smtClean="0">
                <a:solidFill>
                  <a:schemeClr val="tx1"/>
                </a:solidFill>
                <a:effectLst/>
                <a:latin typeface="Times New Roman" panose="02020603050405020304" pitchFamily="18" charset="0"/>
                <a:cs typeface="Times New Roman" panose="02020603050405020304" pitchFamily="18" charset="0"/>
              </a:rPr>
              <a:t>uno de los miembros de la pareja incurre en deudas personales y lo oculta a la otra parte, sustrae </a:t>
            </a:r>
            <a:r>
              <a:rPr lang="es-ES" sz="3600" b="1" i="0" dirty="0">
                <a:solidFill>
                  <a:schemeClr val="tx1"/>
                </a:solidFill>
                <a:effectLst/>
                <a:latin typeface="Times New Roman" panose="02020603050405020304" pitchFamily="18" charset="0"/>
                <a:cs typeface="Times New Roman" panose="02020603050405020304" pitchFamily="18" charset="0"/>
              </a:rPr>
              <a:t>activos </a:t>
            </a:r>
            <a:r>
              <a:rPr lang="es-ES" sz="3600" b="1" i="0" dirty="0" smtClean="0">
                <a:solidFill>
                  <a:schemeClr val="tx1"/>
                </a:solidFill>
                <a:effectLst/>
                <a:latin typeface="Times New Roman" panose="02020603050405020304" pitchFamily="18" charset="0"/>
                <a:cs typeface="Times New Roman" panose="02020603050405020304" pitchFamily="18" charset="0"/>
              </a:rPr>
              <a:t>de forma oculta </a:t>
            </a:r>
            <a:r>
              <a:rPr lang="es-ES" sz="3600" b="1" dirty="0" smtClean="0">
                <a:solidFill>
                  <a:schemeClr val="tx1"/>
                </a:solidFill>
                <a:latin typeface="Times New Roman" panose="02020603050405020304" pitchFamily="18" charset="0"/>
                <a:cs typeface="Times New Roman" panose="02020603050405020304" pitchFamily="18" charset="0"/>
              </a:rPr>
              <a:t>para para beneficio personal, </a:t>
            </a:r>
            <a:r>
              <a:rPr lang="es-ES" sz="3600" b="1" i="0" dirty="0" smtClean="0">
                <a:solidFill>
                  <a:schemeClr val="tx1"/>
                </a:solidFill>
                <a:effectLst/>
                <a:latin typeface="Times New Roman" panose="02020603050405020304" pitchFamily="18" charset="0"/>
                <a:cs typeface="Times New Roman" panose="02020603050405020304" pitchFamily="18" charset="0"/>
              </a:rPr>
              <a:t>o </a:t>
            </a:r>
            <a:r>
              <a:rPr lang="es-ES" sz="3600" b="1" i="0" dirty="0">
                <a:solidFill>
                  <a:schemeClr val="tx1"/>
                </a:solidFill>
                <a:effectLst/>
                <a:latin typeface="Times New Roman" panose="02020603050405020304" pitchFamily="18" charset="0"/>
                <a:cs typeface="Times New Roman" panose="02020603050405020304" pitchFamily="18" charset="0"/>
              </a:rPr>
              <a:t>intenta encubrir problemas financieros </a:t>
            </a:r>
            <a:r>
              <a:rPr lang="es-ES" sz="3600" b="1" i="0" dirty="0" smtClean="0">
                <a:solidFill>
                  <a:schemeClr val="tx1"/>
                </a:solidFill>
                <a:effectLst/>
                <a:latin typeface="Times New Roman" panose="02020603050405020304" pitchFamily="18" charset="0"/>
                <a:cs typeface="Times New Roman" panose="02020603050405020304" pitchFamily="18" charset="0"/>
              </a:rPr>
              <a:t>importantes. </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447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52FAB8-91D0-22D7-5846-8AE855F84203}"/>
              </a:ext>
            </a:extLst>
          </p:cNvPr>
          <p:cNvSpPr>
            <a:spLocks noGrp="1"/>
          </p:cNvSpPr>
          <p:nvPr>
            <p:ph idx="1"/>
          </p:nvPr>
        </p:nvSpPr>
        <p:spPr>
          <a:xfrm>
            <a:off x="2589212" y="1364974"/>
            <a:ext cx="8915400" cy="4546248"/>
          </a:xfrm>
        </p:spPr>
        <p:txBody>
          <a:bodyPr>
            <a:normAutofit/>
          </a:bodyPr>
          <a:lstStyle/>
          <a:p>
            <a:pPr marL="0" indent="0">
              <a:buNone/>
            </a:pPr>
            <a:r>
              <a:rPr lang="es-ES" sz="3600" b="1" dirty="0">
                <a:solidFill>
                  <a:schemeClr val="tx1"/>
                </a:solidFill>
                <a:latin typeface="Times New Roman" panose="02020603050405020304" pitchFamily="18" charset="0"/>
                <a:cs typeface="Times New Roman" panose="02020603050405020304" pitchFamily="18" charset="0"/>
              </a:rPr>
              <a:t>Discutir por el dinero con la pareja </a:t>
            </a:r>
            <a:r>
              <a:rPr lang="es-ES" sz="3600" b="1" dirty="0" smtClean="0">
                <a:solidFill>
                  <a:schemeClr val="tx1"/>
                </a:solidFill>
                <a:latin typeface="Times New Roman" panose="02020603050405020304" pitchFamily="18" charset="0"/>
                <a:cs typeface="Times New Roman" panose="02020603050405020304" pitchFamily="18" charset="0"/>
              </a:rPr>
              <a:t>es un problema. </a:t>
            </a:r>
            <a:r>
              <a:rPr lang="es-ES" sz="3600" b="1" dirty="0">
                <a:solidFill>
                  <a:schemeClr val="tx1"/>
                </a:solidFill>
                <a:latin typeface="Times New Roman" panose="02020603050405020304" pitchFamily="18" charset="0"/>
                <a:cs typeface="Times New Roman" panose="02020603050405020304" pitchFamily="18" charset="0"/>
              </a:rPr>
              <a:t>Pero mentir sobre éste y cómo se gasta </a:t>
            </a:r>
            <a:r>
              <a:rPr lang="es-ES" sz="3600" b="1" dirty="0" smtClean="0">
                <a:solidFill>
                  <a:schemeClr val="tx1"/>
                </a:solidFill>
                <a:latin typeface="Times New Roman" panose="02020603050405020304" pitchFamily="18" charset="0"/>
                <a:cs typeface="Times New Roman" panose="02020603050405020304" pitchFamily="18" charset="0"/>
              </a:rPr>
              <a:t>también</a:t>
            </a:r>
            <a:r>
              <a:rPr lang="es-ES" sz="3600" b="1" dirty="0">
                <a:solidFill>
                  <a:schemeClr val="tx1"/>
                </a:solidFill>
                <a:latin typeface="Times New Roman" panose="02020603050405020304" pitchFamily="18" charset="0"/>
                <a:cs typeface="Times New Roman" panose="02020603050405020304" pitchFamily="18" charset="0"/>
              </a:rPr>
              <a:t>;</a:t>
            </a:r>
            <a:r>
              <a:rPr lang="es-ES" sz="3600" b="1" dirty="0" smtClean="0">
                <a:solidFill>
                  <a:schemeClr val="tx1"/>
                </a:solidFill>
                <a:latin typeface="Times New Roman" panose="02020603050405020304" pitchFamily="18" charset="0"/>
                <a:cs typeface="Times New Roman" panose="02020603050405020304" pitchFamily="18" charset="0"/>
              </a:rPr>
              <a:t> </a:t>
            </a:r>
            <a:r>
              <a:rPr lang="es-ES" sz="3600" b="1" dirty="0">
                <a:solidFill>
                  <a:schemeClr val="tx1"/>
                </a:solidFill>
                <a:latin typeface="Times New Roman" panose="02020603050405020304" pitchFamily="18" charset="0"/>
                <a:cs typeface="Times New Roman" panose="02020603050405020304" pitchFamily="18" charset="0"/>
              </a:rPr>
              <a:t>tiene graves consecuencias. El acto de mentirle a la pareja sobre estos temas es nocivo para el matrimonio. Es tan fuerte el daño como para deshacerlo.</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450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71915-F253-456B-A553-22DE11B10AF4}"/>
              </a:ext>
            </a:extLst>
          </p:cNvPr>
          <p:cNvSpPr>
            <a:spLocks noGrp="1"/>
          </p:cNvSpPr>
          <p:nvPr>
            <p:ph type="title"/>
          </p:nvPr>
        </p:nvSpPr>
        <p:spPr>
          <a:xfrm>
            <a:off x="2888974" y="624110"/>
            <a:ext cx="8615638" cy="1280890"/>
          </a:xfrm>
        </p:spPr>
        <p:txBody>
          <a:bodyPr>
            <a:normAutofit fontScale="90000"/>
          </a:bodyPr>
          <a:lstStyle/>
          <a:p>
            <a:pPr marL="0" marR="0" algn="ctr">
              <a:spcBef>
                <a:spcPts val="0"/>
              </a:spcBef>
              <a:spcAft>
                <a:spcPts val="0"/>
              </a:spcAft>
            </a:pPr>
            <a:r>
              <a:rPr lang="es-ES" sz="4900" b="1" dirty="0">
                <a:solidFill>
                  <a:schemeClr val="tx1"/>
                </a:solidFill>
                <a:effectLst/>
                <a:latin typeface="Times New Roman" panose="02020603050405020304" pitchFamily="18" charset="0"/>
                <a:ea typeface="Calibri" panose="020F0502020204030204" pitchFamily="34" charset="0"/>
              </a:rPr>
              <a:t>LAS DEUDAS</a:t>
            </a:r>
            <a:r>
              <a:rPr lang="en-US" sz="3600" dirty="0">
                <a:effectLst/>
                <a:latin typeface="Times New Roman" panose="02020603050405020304" pitchFamily="18" charset="0"/>
                <a:ea typeface="Calibri" panose="020F0502020204030204" pitchFamily="34" charset="0"/>
              </a:rPr>
              <a:t/>
            </a:r>
            <a:br>
              <a:rPr lang="en-US" sz="3600" dirty="0">
                <a:effectLst/>
                <a:latin typeface="Times New Roman" panose="02020603050405020304" pitchFamily="18" charset="0"/>
                <a:ea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F1C71C92-7CDA-41A1-91CF-88815CCE8AC5}"/>
              </a:ext>
            </a:extLst>
          </p:cNvPr>
          <p:cNvSpPr>
            <a:spLocks noGrp="1"/>
          </p:cNvSpPr>
          <p:nvPr>
            <p:ph idx="1"/>
          </p:nvPr>
        </p:nvSpPr>
        <p:spPr>
          <a:xfrm>
            <a:off x="2888974" y="1749287"/>
            <a:ext cx="8615638" cy="4161935"/>
          </a:xfrm>
        </p:spPr>
        <p:txBody>
          <a:bodyPr/>
          <a:lstStyle/>
          <a:p>
            <a:pPr marL="0" marR="0" indent="0">
              <a:spcBef>
                <a:spcPts val="0"/>
              </a:spcBef>
              <a:spcAft>
                <a:spcPts val="0"/>
              </a:spcAft>
              <a:buNone/>
            </a:pPr>
            <a:r>
              <a:rPr lang="es-ES" sz="3600" b="1" dirty="0">
                <a:solidFill>
                  <a:schemeClr val="tx1"/>
                </a:solidFill>
                <a:effectLst/>
                <a:latin typeface="Times New Roman" panose="02020603050405020304" pitchFamily="18" charset="0"/>
                <a:ea typeface="Calibri" panose="020F0502020204030204" pitchFamily="34" charset="0"/>
              </a:rPr>
              <a:t>Es mucho más fácil entrar en deudas que salir de ellas. El apóstol Pablo fue muy sabio cuando dijo: “No debáis a nadie nada, sino el amaros unos a otros; porque el que ama al prójimo, ha cumplido la ley”. Ro. 13:8. </a:t>
            </a:r>
            <a:endParaRPr lang="en-US" sz="3600" b="1" dirty="0">
              <a:solidFill>
                <a:schemeClr val="tx1"/>
              </a:solidFill>
              <a:effectLst/>
              <a:latin typeface="Times New Roman" panose="02020603050405020304" pitchFamily="18"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153948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ES" sz="4400" b="1" dirty="0" smtClean="0">
                <a:latin typeface="Times New Roman" panose="02020603050405020304" pitchFamily="18" charset="0"/>
                <a:cs typeface="Times New Roman" panose="02020603050405020304" pitchFamily="18" charset="0"/>
              </a:rPr>
              <a:t>EL DINERO Y SU FUNCIÓN</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1733006"/>
            <a:ext cx="8915400" cy="4178216"/>
          </a:xfrm>
        </p:spPr>
        <p:txBody>
          <a:bodyPr>
            <a:normAutofit/>
          </a:bodyPr>
          <a:lstStyle/>
          <a:p>
            <a:pPr marL="0" indent="0">
              <a:buNone/>
            </a:pPr>
            <a:r>
              <a:rPr lang="es-ES" sz="3600" b="1" dirty="0" smtClean="0">
                <a:latin typeface="Times New Roman" panose="02020603050405020304" pitchFamily="18" charset="0"/>
                <a:cs typeface="Times New Roman" panose="02020603050405020304" pitchFamily="18" charset="0"/>
              </a:rPr>
              <a:t>El dinero no es nuestro Dios, no es nuestro proveedor, y no es donde ponemos nuestra confianza. El dinero es la herramienta que nos ayuda a realizar la misión de Dios para nuestras vidas.</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3478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626577"/>
            <a:ext cx="8915400" cy="4284645"/>
          </a:xfrm>
        </p:spPr>
        <p:txBody>
          <a:bodyPr>
            <a:normAutofit/>
          </a:bodyPr>
          <a:lstStyle/>
          <a:p>
            <a:pPr marL="0" indent="0">
              <a:buNone/>
            </a:pPr>
            <a:r>
              <a:rPr lang="en-US" sz="4000" b="1" dirty="0" smtClean="0">
                <a:latin typeface="Times New Roman" panose="02020603050405020304" pitchFamily="18" charset="0"/>
                <a:cs typeface="Times New Roman" panose="02020603050405020304" pitchFamily="18" charset="0"/>
              </a:rPr>
              <a:t>Las decisions que </a:t>
            </a:r>
            <a:r>
              <a:rPr lang="en-US" sz="4000" b="1" dirty="0" err="1" smtClean="0">
                <a:latin typeface="Times New Roman" panose="02020603050405020304" pitchFamily="18" charset="0"/>
                <a:cs typeface="Times New Roman" panose="02020603050405020304" pitchFamily="18" charset="0"/>
              </a:rPr>
              <a:t>hacemos</a:t>
            </a:r>
            <a:r>
              <a:rPr lang="en-US" sz="4000" b="1" dirty="0" smtClean="0">
                <a:latin typeface="Times New Roman" panose="02020603050405020304" pitchFamily="18" charset="0"/>
                <a:cs typeface="Times New Roman" panose="02020603050405020304" pitchFamily="18" charset="0"/>
              </a:rPr>
              <a:t> en el </a:t>
            </a:r>
            <a:r>
              <a:rPr lang="en-US" sz="4000" b="1" dirty="0" err="1" smtClean="0">
                <a:latin typeface="Times New Roman" panose="02020603050405020304" pitchFamily="18" charset="0"/>
                <a:cs typeface="Times New Roman" panose="02020603050405020304" pitchFamily="18" charset="0"/>
              </a:rPr>
              <a:t>manejo</a:t>
            </a:r>
            <a:r>
              <a:rPr lang="en-US" sz="4000" b="1" dirty="0" smtClean="0">
                <a:latin typeface="Times New Roman" panose="02020603050405020304" pitchFamily="18" charset="0"/>
                <a:cs typeface="Times New Roman" panose="02020603050405020304" pitchFamily="18" charset="0"/>
              </a:rPr>
              <a:t> de </a:t>
            </a:r>
            <a:r>
              <a:rPr lang="en-US" sz="4000" b="1" dirty="0" err="1" smtClean="0">
                <a:latin typeface="Times New Roman" panose="02020603050405020304" pitchFamily="18" charset="0"/>
                <a:cs typeface="Times New Roman" panose="02020603050405020304" pitchFamily="18" charset="0"/>
              </a:rPr>
              <a:t>nuestro</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dinero</a:t>
            </a:r>
            <a:r>
              <a:rPr lang="en-US" sz="4000" b="1" dirty="0" smtClean="0">
                <a:latin typeface="Times New Roman" panose="02020603050405020304" pitchFamily="18" charset="0"/>
                <a:cs typeface="Times New Roman" panose="02020603050405020304" pitchFamily="18" charset="0"/>
              </a:rPr>
              <a:t>, no </a:t>
            </a:r>
            <a:r>
              <a:rPr lang="en-US" sz="4000" b="1" dirty="0" err="1" smtClean="0">
                <a:latin typeface="Times New Roman" panose="02020603050405020304" pitchFamily="18" charset="0"/>
                <a:cs typeface="Times New Roman" panose="02020603050405020304" pitchFamily="18" charset="0"/>
              </a:rPr>
              <a:t>solamente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nos</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afecta</a:t>
            </a:r>
            <a:r>
              <a:rPr lang="en-US" sz="4000" b="1" dirty="0" smtClean="0">
                <a:latin typeface="Times New Roman" panose="02020603050405020304" pitchFamily="18" charset="0"/>
                <a:cs typeface="Times New Roman" panose="02020603050405020304" pitchFamily="18" charset="0"/>
              </a:rPr>
              <a:t> a </a:t>
            </a:r>
            <a:r>
              <a:rPr lang="en-US" sz="4000" b="1" dirty="0" err="1" smtClean="0">
                <a:latin typeface="Times New Roman" panose="02020603050405020304" pitchFamily="18" charset="0"/>
                <a:cs typeface="Times New Roman" panose="02020603050405020304" pitchFamily="18" charset="0"/>
              </a:rPr>
              <a:t>nosotros</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sino</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tambien</a:t>
            </a:r>
            <a:r>
              <a:rPr lang="en-US" sz="4000" b="1" dirty="0" smtClean="0">
                <a:latin typeface="Times New Roman" panose="02020603050405020304" pitchFamily="18" charset="0"/>
                <a:cs typeface="Times New Roman" panose="02020603050405020304" pitchFamily="18" charset="0"/>
              </a:rPr>
              <a:t> a </a:t>
            </a:r>
            <a:r>
              <a:rPr lang="en-US" sz="4000" b="1" dirty="0" err="1" smtClean="0">
                <a:latin typeface="Times New Roman" panose="02020603050405020304" pitchFamily="18" charset="0"/>
                <a:cs typeface="Times New Roman" panose="02020603050405020304" pitchFamily="18" charset="0"/>
              </a:rPr>
              <a:t>esos</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alrededor</a:t>
            </a:r>
            <a:r>
              <a:rPr lang="en-US" sz="4000" b="1" dirty="0" smtClean="0">
                <a:latin typeface="Times New Roman" panose="02020603050405020304" pitchFamily="18" charset="0"/>
                <a:cs typeface="Times New Roman" panose="02020603050405020304" pitchFamily="18" charset="0"/>
              </a:rPr>
              <a:t> de </a:t>
            </a:r>
            <a:r>
              <a:rPr lang="en-US" sz="4000" b="1" dirty="0" err="1" smtClean="0">
                <a:latin typeface="Times New Roman" panose="02020603050405020304" pitchFamily="18" charset="0"/>
                <a:cs typeface="Times New Roman" panose="02020603050405020304" pitchFamily="18" charset="0"/>
              </a:rPr>
              <a:t>nosotros</a:t>
            </a:r>
            <a:r>
              <a:rPr lang="en-US" sz="4000" b="1" dirty="0" smtClean="0">
                <a:latin typeface="Times New Roman" panose="02020603050405020304" pitchFamily="18" charset="0"/>
                <a:cs typeface="Times New Roman" panose="02020603050405020304" pitchFamily="18" charset="0"/>
              </a:rPr>
              <a:t> y </a:t>
            </a:r>
            <a:r>
              <a:rPr lang="en-US" sz="4000" b="1" dirty="0" err="1" smtClean="0">
                <a:latin typeface="Times New Roman" panose="02020603050405020304" pitchFamily="18" charset="0"/>
                <a:cs typeface="Times New Roman" panose="02020603050405020304" pitchFamily="18" charset="0"/>
              </a:rPr>
              <a:t>pueden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durar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por</a:t>
            </a:r>
            <a:r>
              <a:rPr lang="en-US" sz="4000" b="1" dirty="0" smtClean="0">
                <a:latin typeface="Times New Roman" panose="02020603050405020304" pitchFamily="18" charset="0"/>
                <a:cs typeface="Times New Roman" panose="02020603050405020304" pitchFamily="18" charset="0"/>
              </a:rPr>
              <a:t> la </a:t>
            </a:r>
            <a:r>
              <a:rPr lang="en-US" sz="4000" b="1" dirty="0" err="1" smtClean="0">
                <a:latin typeface="Times New Roman" panose="02020603050405020304" pitchFamily="18" charset="0"/>
                <a:cs typeface="Times New Roman" panose="02020603050405020304" pitchFamily="18" charset="0"/>
              </a:rPr>
              <a:t>eternidad</a:t>
            </a:r>
            <a:r>
              <a:rPr lang="en-US" sz="4000" b="1" dirty="0" smtClean="0">
                <a:latin typeface="Times New Roman" panose="02020603050405020304" pitchFamily="18" charset="0"/>
                <a:cs typeface="Times New Roman" panose="02020603050405020304" pitchFamily="18" charset="0"/>
              </a:rPr>
              <a:t>.</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1051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3EC1E-5181-3C36-D38B-9A84718D4072}"/>
              </a:ext>
            </a:extLst>
          </p:cNvPr>
          <p:cNvSpPr>
            <a:spLocks noGrp="1"/>
          </p:cNvSpPr>
          <p:nvPr>
            <p:ph type="title"/>
          </p:nvPr>
        </p:nvSpPr>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Las tarjetas de </a:t>
            </a:r>
            <a:r>
              <a:rPr lang="es-ES" sz="4000" b="1" dirty="0">
                <a:solidFill>
                  <a:schemeClr val="tx1"/>
                </a:solidFill>
                <a:effectLst/>
                <a:latin typeface="Times New Roman" panose="02020603050405020304" pitchFamily="18" charset="0"/>
                <a:ea typeface="Calibri" panose="020F0502020204030204" pitchFamily="34" charset="0"/>
              </a:rPr>
              <a:t>crédito</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40E822A-72C4-092A-D4CE-DBBCE04739D9}"/>
              </a:ext>
            </a:extLst>
          </p:cNvPr>
          <p:cNvSpPr>
            <a:spLocks noGrp="1"/>
          </p:cNvSpPr>
          <p:nvPr>
            <p:ph idx="1"/>
          </p:nvPr>
        </p:nvSpPr>
        <p:spPr>
          <a:xfrm>
            <a:off x="2589212" y="1905000"/>
            <a:ext cx="8915400" cy="4628322"/>
          </a:xfrm>
        </p:spPr>
        <p:txBody>
          <a:bodyPr>
            <a:normAutofit/>
          </a:bodyPr>
          <a:lstStyle/>
          <a:p>
            <a:pPr marL="0" indent="0">
              <a:buNone/>
            </a:pPr>
            <a:r>
              <a:rPr lang="es-419" sz="3600" b="1" dirty="0">
                <a:solidFill>
                  <a:schemeClr val="tx1"/>
                </a:solidFill>
                <a:effectLst/>
                <a:latin typeface="Times New Roman" panose="02020603050405020304" pitchFamily="18" charset="0"/>
                <a:ea typeface="Calibri" panose="020F0502020204030204" pitchFamily="34" charset="0"/>
              </a:rPr>
              <a:t>La filosofía detrás de dichos instrumentos financieros es: gasta ahora y paga después. Suena bonito y despierta una sensación agradable, pero con frecuencia, los resultados son devastadores para las personas y sus familias. </a:t>
            </a:r>
            <a:endParaRPr lang="en-US" sz="3600" dirty="0"/>
          </a:p>
        </p:txBody>
      </p:sp>
    </p:spTree>
    <p:extLst>
      <p:ext uri="{BB962C8B-B14F-4D97-AF65-F5344CB8AC3E}">
        <p14:creationId xmlns:p14="http://schemas.microsoft.com/office/powerpoint/2010/main" val="2830725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E908B7-2917-BFA6-BFAB-F345D30BB4A6}"/>
              </a:ext>
            </a:extLst>
          </p:cNvPr>
          <p:cNvSpPr>
            <a:spLocks noGrp="1"/>
          </p:cNvSpPr>
          <p:nvPr>
            <p:ph idx="1"/>
          </p:nvPr>
        </p:nvSpPr>
        <p:spPr>
          <a:xfrm>
            <a:off x="2589212" y="1417982"/>
            <a:ext cx="8915400" cy="4493239"/>
          </a:xfrm>
        </p:spPr>
        <p:txBody>
          <a:bodyPr/>
          <a:lstStyle/>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s-419" sz="36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Si no se puede controlar el impulso de gastar, sería bueno deshacerse de las tarjetas de crédito. Lo cierto es que la gente gasta más cuando usa tarjetas de crédito que cuando paga con dinero </a:t>
            </a:r>
            <a:r>
              <a:rPr kumimoji="0" lang="es-419" sz="3600" b="1"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mn-cs"/>
              </a:rPr>
              <a:t>en efectivo</a:t>
            </a:r>
            <a:r>
              <a:rPr kumimoji="0" lang="es-419" sz="36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endPar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indent="0">
              <a:buNone/>
            </a:pPr>
            <a:endParaRPr lang="en-US" dirty="0"/>
          </a:p>
        </p:txBody>
      </p:sp>
    </p:spTree>
    <p:extLst>
      <p:ext uri="{BB962C8B-B14F-4D97-AF65-F5344CB8AC3E}">
        <p14:creationId xmlns:p14="http://schemas.microsoft.com/office/powerpoint/2010/main" val="3421037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C147B-87B1-4B5E-A4B5-01D8CD82BAE4}"/>
              </a:ext>
            </a:extLst>
          </p:cNvPr>
          <p:cNvSpPr>
            <a:spLocks noGrp="1"/>
          </p:cNvSpPr>
          <p:nvPr>
            <p:ph type="title"/>
          </p:nvPr>
        </p:nvSpPr>
        <p:spPr>
          <a:xfrm>
            <a:off x="2133601" y="624110"/>
            <a:ext cx="9371012" cy="1280890"/>
          </a:xfrm>
        </p:spPr>
        <p:txBody>
          <a:bodyPr/>
          <a:lstStyle/>
          <a:p>
            <a:pPr algn="ctr"/>
            <a:r>
              <a:rPr lang="en-US" sz="4400" b="1" dirty="0">
                <a:latin typeface="Times New Roman" panose="02020603050405020304" pitchFamily="18" charset="0"/>
                <a:cs typeface="Times New Roman" panose="02020603050405020304" pitchFamily="18" charset="0"/>
              </a:rPr>
              <a:t>No seas cosigners</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0E69491-3245-4635-B2A5-E5C7C4C313B6}"/>
              </a:ext>
            </a:extLst>
          </p:cNvPr>
          <p:cNvSpPr>
            <a:spLocks noGrp="1"/>
          </p:cNvSpPr>
          <p:nvPr>
            <p:ph idx="1"/>
          </p:nvPr>
        </p:nvSpPr>
        <p:spPr>
          <a:xfrm>
            <a:off x="2133600" y="1497496"/>
            <a:ext cx="9371012" cy="4876800"/>
          </a:xfrm>
        </p:spPr>
        <p:txBody>
          <a:bodyPr>
            <a:noAutofit/>
          </a:bodyPr>
          <a:lstStyle/>
          <a:p>
            <a:pPr lvl="0"/>
            <a:r>
              <a:rPr lang="es-ES" sz="3200" b="1" dirty="0">
                <a:latin typeface="Times New Roman" panose="02020603050405020304" pitchFamily="18" charset="0"/>
                <a:cs typeface="Times New Roman" panose="02020603050405020304" pitchFamily="18" charset="0"/>
              </a:rPr>
              <a:t>El que es imprudente se compromete por otros, y sale fiador de su prójimo. Prov. 17:18.</a:t>
            </a:r>
            <a:endParaRPr lang="en-US" sz="3200" dirty="0">
              <a:latin typeface="Times New Roman" panose="02020603050405020304" pitchFamily="18" charset="0"/>
              <a:cs typeface="Times New Roman" panose="02020603050405020304" pitchFamily="18" charset="0"/>
            </a:endParaRPr>
          </a:p>
          <a:p>
            <a:pPr lvl="0"/>
            <a:r>
              <a:rPr lang="es-ES" sz="3200" b="1" dirty="0">
                <a:latin typeface="Times New Roman" panose="02020603050405020304" pitchFamily="18" charset="0"/>
                <a:cs typeface="Times New Roman" panose="02020603050405020304" pitchFamily="18" charset="0"/>
              </a:rPr>
              <a:t> No te comprometas por otro ni salgas fiador de deudas ajenas. Prov. 22:26</a:t>
            </a:r>
            <a:endParaRPr lang="en-US" sz="3200" dirty="0">
              <a:latin typeface="Times New Roman" panose="02020603050405020304" pitchFamily="18" charset="0"/>
              <a:cs typeface="Times New Roman" panose="02020603050405020304" pitchFamily="18" charset="0"/>
            </a:endParaRPr>
          </a:p>
          <a:p>
            <a:pPr lvl="0"/>
            <a:r>
              <a:rPr lang="es-ES" sz="3200" b="1" dirty="0">
                <a:latin typeface="Times New Roman" panose="02020603050405020304" pitchFamily="18" charset="0"/>
                <a:cs typeface="Times New Roman" panose="02020603050405020304" pitchFamily="18" charset="0"/>
              </a:rPr>
              <a:t>Los ricos son los amos de los pobres; los deudores son esclavos de sus acreedores. Prov. 22:7</a:t>
            </a:r>
            <a:endParaRPr lang="en-US" sz="3200" dirty="0">
              <a:latin typeface="Times New Roman" panose="02020603050405020304" pitchFamily="18" charset="0"/>
              <a:cs typeface="Times New Roman" panose="02020603050405020304" pitchFamily="18" charset="0"/>
            </a:endParaRPr>
          </a:p>
          <a:p>
            <a:pPr lvl="0"/>
            <a:r>
              <a:rPr lang="es-ES" sz="3200" b="1" dirty="0">
                <a:latin typeface="Times New Roman" panose="02020603050405020304" pitchFamily="18" charset="0"/>
                <a:cs typeface="Times New Roman" panose="02020603050405020304" pitchFamily="18" charset="0"/>
              </a:rPr>
              <a:t>El que desprecia la disciplina sufre pobreza y deshonra; el que atiende la corrección recibe grandes honores. Prov. 13:18.</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192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F3657-5150-4CF2-B0E3-3E40A900E040}"/>
              </a:ext>
            </a:extLst>
          </p:cNvPr>
          <p:cNvSpPr>
            <a:spLocks noGrp="1"/>
          </p:cNvSpPr>
          <p:nvPr>
            <p:ph type="title"/>
          </p:nvPr>
        </p:nvSpPr>
        <p:spPr>
          <a:xfrm>
            <a:off x="1683027" y="291548"/>
            <a:ext cx="9821586" cy="1099930"/>
          </a:xfrm>
        </p:spPr>
        <p:txBody>
          <a:bodyPr>
            <a:normAutofit fontScale="90000"/>
          </a:bodyPr>
          <a:lstStyle/>
          <a:p>
            <a:pPr marL="0" marR="0" algn="ctr">
              <a:lnSpc>
                <a:spcPct val="107000"/>
              </a:lnSpc>
              <a:spcBef>
                <a:spcPts val="0"/>
              </a:spcBef>
              <a:spcAft>
                <a:spcPts val="800"/>
              </a:spcAft>
            </a:pPr>
            <a:r>
              <a:rPr lang="es-ES" sz="4900" b="1" dirty="0">
                <a:latin typeface="Times New Roman" panose="02020603050405020304" pitchFamily="18" charset="0"/>
                <a:ea typeface="Calibri" panose="020F0502020204030204" pitchFamily="34" charset="0"/>
                <a:cs typeface="Times New Roman" panose="02020603050405020304" pitchFamily="18" charset="0"/>
              </a:rPr>
              <a:t>Razones para no firmar por otros</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D81CB91-C36B-4B64-98B8-BC99C302C540}"/>
              </a:ext>
            </a:extLst>
          </p:cNvPr>
          <p:cNvSpPr>
            <a:spLocks noGrp="1"/>
          </p:cNvSpPr>
          <p:nvPr>
            <p:ph idx="1"/>
          </p:nvPr>
        </p:nvSpPr>
        <p:spPr>
          <a:xfrm>
            <a:off x="1683026" y="1205948"/>
            <a:ext cx="9821586" cy="5360504"/>
          </a:xfrm>
        </p:spPr>
        <p:txBody>
          <a:bodyPr>
            <a:normAutofit fontScale="92500" lnSpcReduction="10000"/>
          </a:bodyPr>
          <a:lstStyle/>
          <a:p>
            <a:pPr marL="0" indent="0">
              <a:buNone/>
            </a:pPr>
            <a:r>
              <a:rPr lang="es-ES" sz="3600" b="1" dirty="0">
                <a:latin typeface="Times New Roman" panose="02020603050405020304" pitchFamily="18" charset="0"/>
                <a:cs typeface="Times New Roman" panose="02020603050405020304" pitchFamily="18" charset="0"/>
              </a:rPr>
              <a:t>1.	El que no cuidó su propio crédito, ¿porque ha de 	cuidar el 	suyo?</a:t>
            </a:r>
          </a:p>
          <a:p>
            <a:pPr marL="0" indent="0">
              <a:buNone/>
            </a:pPr>
            <a:r>
              <a:rPr lang="es-ES" sz="3600" b="1" dirty="0">
                <a:latin typeface="Times New Roman" panose="02020603050405020304" pitchFamily="18" charset="0"/>
                <a:cs typeface="Times New Roman" panose="02020603050405020304" pitchFamily="18" charset="0"/>
              </a:rPr>
              <a:t>2.	Usted esta asumiendo todos los riesgos y muy poca 	recompensa.</a:t>
            </a:r>
          </a:p>
          <a:p>
            <a:pPr marL="0" indent="0">
              <a:buNone/>
            </a:pPr>
            <a:r>
              <a:rPr lang="es-ES" sz="3600" b="1" dirty="0">
                <a:latin typeface="Times New Roman" panose="02020603050405020304" pitchFamily="18" charset="0"/>
                <a:cs typeface="Times New Roman" panose="02020603050405020304" pitchFamily="18" charset="0"/>
              </a:rPr>
              <a:t>3.	El acreedor le demandará si la deuda no se paga.</a:t>
            </a:r>
          </a:p>
          <a:p>
            <a:pPr marL="0" indent="0">
              <a:buNone/>
            </a:pPr>
            <a:r>
              <a:rPr lang="es-ES" sz="3600" b="1" dirty="0">
                <a:latin typeface="Times New Roman" panose="02020603050405020304" pitchFamily="18" charset="0"/>
                <a:cs typeface="Times New Roman" panose="02020603050405020304" pitchFamily="18" charset="0"/>
              </a:rPr>
              <a:t>4.	La persona que ayudó </a:t>
            </a:r>
            <a:r>
              <a:rPr lang="es-ES" sz="3600" b="1" dirty="0" smtClean="0">
                <a:latin typeface="Times New Roman" panose="02020603050405020304" pitchFamily="18" charset="0"/>
                <a:cs typeface="Times New Roman" panose="02020603050405020304" pitchFamily="18" charset="0"/>
              </a:rPr>
              <a:t>estará </a:t>
            </a:r>
            <a:r>
              <a:rPr lang="es-ES" sz="3600" b="1" dirty="0">
                <a:latin typeface="Times New Roman" panose="02020603050405020304" pitchFamily="18" charset="0"/>
                <a:cs typeface="Times New Roman" panose="02020603050405020304" pitchFamily="18" charset="0"/>
              </a:rPr>
              <a:t>feliz, pero usted 	terminará muy triste.</a:t>
            </a:r>
          </a:p>
          <a:p>
            <a:pPr marL="0" indent="0">
              <a:buNone/>
            </a:pPr>
            <a:r>
              <a:rPr lang="es-ES" sz="3600" b="1" dirty="0">
                <a:latin typeface="Times New Roman" panose="02020603050405020304" pitchFamily="18" charset="0"/>
                <a:cs typeface="Times New Roman" panose="02020603050405020304" pitchFamily="18" charset="0"/>
              </a:rPr>
              <a:t>5.	Puede destruirse la amistad entre ustedes.</a:t>
            </a:r>
          </a:p>
          <a:p>
            <a:pPr marL="0" indent="0">
              <a:buNone/>
            </a:pPr>
            <a:r>
              <a:rPr lang="es-ES" sz="3600" b="1" dirty="0">
                <a:latin typeface="Times New Roman" panose="02020603050405020304" pitchFamily="18" charset="0"/>
                <a:cs typeface="Times New Roman" panose="02020603050405020304" pitchFamily="18" charset="0"/>
              </a:rPr>
              <a:t>6.	Puede impedirle obtener un nuevo préstamo 	cuando usted lo necesite.</a:t>
            </a:r>
          </a:p>
          <a:p>
            <a:pPr marL="0" indent="0">
              <a:buNone/>
            </a:pPr>
            <a:endParaRPr lang="en-US" dirty="0"/>
          </a:p>
        </p:txBody>
      </p:sp>
    </p:spTree>
    <p:extLst>
      <p:ext uri="{BB962C8B-B14F-4D97-AF65-F5344CB8AC3E}">
        <p14:creationId xmlns:p14="http://schemas.microsoft.com/office/powerpoint/2010/main" val="1949345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4925B-5485-59F1-EA08-32BEB757486C}"/>
              </a:ext>
            </a:extLst>
          </p:cNvPr>
          <p:cNvSpPr>
            <a:spLocks noGrp="1"/>
          </p:cNvSpPr>
          <p:nvPr>
            <p:ph type="title"/>
          </p:nvPr>
        </p:nvSpPr>
        <p:spPr>
          <a:xfrm>
            <a:off x="2120347" y="624110"/>
            <a:ext cx="9384265" cy="1280890"/>
          </a:xfrm>
        </p:spPr>
        <p:txBody>
          <a:bodyPr>
            <a:normAutofit fontScale="90000"/>
          </a:bodyPr>
          <a:lstStyle/>
          <a:p>
            <a:pPr marL="0" marR="0" algn="ctr">
              <a:spcBef>
                <a:spcPts val="0"/>
              </a:spcBef>
              <a:spcAft>
                <a:spcPts val="0"/>
              </a:spcAft>
            </a:pPr>
            <a:r>
              <a:rPr lang="es-ES" sz="4000" b="1" dirty="0">
                <a:solidFill>
                  <a:schemeClr val="tx1"/>
                </a:solidFill>
                <a:effectLst/>
                <a:latin typeface="Times New Roman" panose="02020603050405020304" pitchFamily="18" charset="0"/>
                <a:ea typeface="Calibri" panose="020F0502020204030204" pitchFamily="34" charset="0"/>
              </a:rPr>
              <a:t>DIFERENCIA ENTRE GASTO E INVERSIÓN </a:t>
            </a:r>
            <a:r>
              <a:rPr lang="en-US" sz="1800" dirty="0">
                <a:effectLst/>
                <a:latin typeface="Times New Roman" panose="02020603050405020304" pitchFamily="18" charset="0"/>
                <a:ea typeface="Calibri" panose="020F0502020204030204" pitchFamily="34" charset="0"/>
              </a:rPr>
              <a:t/>
            </a:r>
            <a:br>
              <a:rPr lang="en-US" sz="1800" dirty="0">
                <a:effectLst/>
                <a:latin typeface="Times New Roman" panose="02020603050405020304" pitchFamily="18" charset="0"/>
                <a:ea typeface="Calibri" panose="020F0502020204030204" pitchFamily="34" charset="0"/>
              </a:rPr>
            </a:br>
            <a:r>
              <a:rPr lang="es-ES" sz="1800"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
            </a:r>
            <a:br>
              <a:rPr lang="en-US" sz="1800" dirty="0">
                <a:effectLst/>
                <a:latin typeface="Times New Roman" panose="02020603050405020304" pitchFamily="18" charset="0"/>
                <a:ea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3333A68C-06E8-1E76-7AE1-DBF7D16A9561}"/>
              </a:ext>
            </a:extLst>
          </p:cNvPr>
          <p:cNvSpPr>
            <a:spLocks noGrp="1"/>
          </p:cNvSpPr>
          <p:nvPr>
            <p:ph idx="1"/>
          </p:nvPr>
        </p:nvSpPr>
        <p:spPr>
          <a:xfrm>
            <a:off x="2120348" y="1905000"/>
            <a:ext cx="9384265" cy="4495800"/>
          </a:xfrm>
        </p:spPr>
        <p:txBody>
          <a:bodyPr>
            <a:noAutofit/>
          </a:bodyPr>
          <a:lstStyle/>
          <a:p>
            <a:pPr marL="0" indent="0">
              <a:buNone/>
            </a:pPr>
            <a:r>
              <a:rPr lang="es-ES" sz="3600" b="1" dirty="0">
                <a:solidFill>
                  <a:schemeClr val="tx1"/>
                </a:solidFill>
                <a:latin typeface="Times New Roman" panose="02020603050405020304" pitchFamily="18" charset="0"/>
                <a:cs typeface="Times New Roman" panose="02020603050405020304" pitchFamily="18" charset="0"/>
              </a:rPr>
              <a:t>La diferencia fundamental entre gasto e inversión es el retorno que proporciona </a:t>
            </a:r>
            <a:r>
              <a:rPr lang="es-ES" sz="3600" b="1" dirty="0" smtClean="0">
                <a:solidFill>
                  <a:schemeClr val="tx1"/>
                </a:solidFill>
                <a:latin typeface="Times New Roman" panose="02020603050405020304" pitchFamily="18" charset="0"/>
                <a:cs typeface="Times New Roman" panose="02020603050405020304" pitchFamily="18" charset="0"/>
              </a:rPr>
              <a:t>la transacción financiera. </a:t>
            </a:r>
            <a:r>
              <a:rPr lang="es-ES" sz="3600" b="1" dirty="0">
                <a:solidFill>
                  <a:schemeClr val="tx1"/>
                </a:solidFill>
                <a:latin typeface="Times New Roman" panose="02020603050405020304" pitchFamily="18" charset="0"/>
                <a:cs typeface="Times New Roman" panose="02020603050405020304" pitchFamily="18" charset="0"/>
              </a:rPr>
              <a:t>Mientras que en la inversión se espera conseguir ganancias en el futuro, el gasto es utilizar el dinero para pagar por un servicio o objeto que trae </a:t>
            </a:r>
            <a:r>
              <a:rPr lang="es-ES" sz="3600" b="1" dirty="0" smtClean="0">
                <a:solidFill>
                  <a:schemeClr val="tx1"/>
                </a:solidFill>
                <a:latin typeface="Times New Roman" panose="02020603050405020304" pitchFamily="18" charset="0"/>
                <a:cs typeface="Times New Roman" panose="02020603050405020304" pitchFamily="18" charset="0"/>
              </a:rPr>
              <a:t>satisfacción momentánea </a:t>
            </a:r>
            <a:r>
              <a:rPr lang="es-ES" sz="3600" b="1" dirty="0">
                <a:solidFill>
                  <a:schemeClr val="tx1"/>
                </a:solidFill>
                <a:latin typeface="Times New Roman" panose="02020603050405020304" pitchFamily="18" charset="0"/>
                <a:cs typeface="Times New Roman" panose="02020603050405020304" pitchFamily="18" charset="0"/>
              </a:rPr>
              <a:t>pero se deprecia </a:t>
            </a:r>
            <a:r>
              <a:rPr lang="es-ES" sz="3600" b="1" dirty="0" smtClean="0">
                <a:solidFill>
                  <a:schemeClr val="tx1"/>
                </a:solidFill>
                <a:latin typeface="Times New Roman" panose="02020603050405020304" pitchFamily="18" charset="0"/>
                <a:cs typeface="Times New Roman" panose="02020603050405020304" pitchFamily="18" charset="0"/>
              </a:rPr>
              <a:t>con el </a:t>
            </a:r>
            <a:r>
              <a:rPr lang="es-ES" sz="3600" b="1" dirty="0">
                <a:solidFill>
                  <a:schemeClr val="tx1"/>
                </a:solidFill>
                <a:latin typeface="Times New Roman" panose="02020603050405020304" pitchFamily="18" charset="0"/>
                <a:cs typeface="Times New Roman" panose="02020603050405020304" pitchFamily="18" charset="0"/>
              </a:rPr>
              <a:t>tiempo</a:t>
            </a:r>
            <a:r>
              <a:rPr lang="es-ES" sz="3600" b="1" dirty="0" smtClean="0">
                <a:solidFill>
                  <a:schemeClr val="tx1"/>
                </a:solidFill>
                <a:latin typeface="Times New Roman" panose="02020603050405020304" pitchFamily="18" charset="0"/>
                <a:cs typeface="Times New Roman" panose="02020603050405020304" pitchFamily="18" charset="0"/>
              </a:rPr>
              <a:t>. </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1113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89A8B-C76E-D858-AF68-795E87526078}"/>
              </a:ext>
            </a:extLst>
          </p:cNvPr>
          <p:cNvSpPr>
            <a:spLocks noGrp="1"/>
          </p:cNvSpPr>
          <p:nvPr>
            <p:ph idx="1"/>
          </p:nvPr>
        </p:nvSpPr>
        <p:spPr>
          <a:xfrm>
            <a:off x="2589212" y="795130"/>
            <a:ext cx="8915400" cy="5116092"/>
          </a:xfrm>
        </p:spPr>
        <p:txBody>
          <a:bodyPr/>
          <a:lstStyle/>
          <a:p>
            <a:pPr marL="0" marR="0" indent="0">
              <a:spcBef>
                <a:spcPts val="0"/>
              </a:spcBef>
              <a:spcAft>
                <a:spcPts val="0"/>
              </a:spcAft>
              <a:buNone/>
            </a:pPr>
            <a:r>
              <a:rPr lang="en-US" sz="3600" b="1" u="sng" dirty="0">
                <a:solidFill>
                  <a:schemeClr val="tx1"/>
                </a:solidFill>
                <a:effectLst/>
                <a:latin typeface="Times New Roman" panose="02020603050405020304" pitchFamily="18" charset="0"/>
                <a:ea typeface="Calibri" panose="020F0502020204030204" pitchFamily="34" charset="0"/>
              </a:rPr>
              <a:t>Ejemplos</a:t>
            </a:r>
            <a:r>
              <a:rPr lang="en-US" sz="3600" b="1" u="sng" dirty="0">
                <a:solidFill>
                  <a:schemeClr val="tx1"/>
                </a:solidFill>
                <a:latin typeface="Times New Roman" panose="02020603050405020304" pitchFamily="18" charset="0"/>
                <a:ea typeface="Calibri" panose="020F0502020204030204" pitchFamily="34" charset="0"/>
              </a:rPr>
              <a:t>:</a:t>
            </a:r>
            <a:endParaRPr lang="en-US" sz="3600" b="1" dirty="0">
              <a:solidFill>
                <a:schemeClr val="tx1"/>
              </a:solidFill>
              <a:effectLst/>
              <a:latin typeface="Times New Roman" panose="02020603050405020304" pitchFamily="18" charset="0"/>
              <a:ea typeface="Calibri" panose="020F0502020204030204" pitchFamily="34" charset="0"/>
            </a:endParaRPr>
          </a:p>
          <a:p>
            <a:pPr marL="0" marR="0" indent="0">
              <a:spcBef>
                <a:spcPts val="0"/>
              </a:spcBef>
              <a:spcAft>
                <a:spcPts val="0"/>
              </a:spcAft>
              <a:buNone/>
            </a:pPr>
            <a:r>
              <a:rPr lang="es-ES" sz="3600" b="1" smtClean="0">
                <a:solidFill>
                  <a:schemeClr val="tx1"/>
                </a:solidFill>
                <a:effectLst/>
                <a:latin typeface="Times New Roman" panose="02020603050405020304" pitchFamily="18" charset="0"/>
                <a:ea typeface="Calibri" panose="020F0502020204030204" pitchFamily="34" charset="0"/>
              </a:rPr>
              <a:t>Una </a:t>
            </a:r>
            <a:r>
              <a:rPr lang="es-ES" sz="3600" b="1" dirty="0">
                <a:solidFill>
                  <a:schemeClr val="tx1"/>
                </a:solidFill>
                <a:effectLst/>
                <a:latin typeface="Times New Roman" panose="02020603050405020304" pitchFamily="18" charset="0"/>
                <a:ea typeface="Calibri" panose="020F0502020204030204" pitchFamily="34" charset="0"/>
              </a:rPr>
              <a:t>casa es una inversión porque su valor aumenta al pasar el tiempo.</a:t>
            </a:r>
            <a:endParaRPr lang="en-US" sz="3600" b="1" dirty="0">
              <a:solidFill>
                <a:schemeClr val="tx1"/>
              </a:solidFill>
              <a:effectLst/>
              <a:latin typeface="Times New Roman" panose="02020603050405020304" pitchFamily="18" charset="0"/>
              <a:ea typeface="Calibri" panose="020F0502020204030204" pitchFamily="34" charset="0"/>
            </a:endParaRPr>
          </a:p>
          <a:p>
            <a:pPr marL="0" marR="0" indent="0">
              <a:spcBef>
                <a:spcPts val="0"/>
              </a:spcBef>
              <a:spcAft>
                <a:spcPts val="0"/>
              </a:spcAft>
              <a:buNone/>
            </a:pPr>
            <a:r>
              <a:rPr lang="es-ES" sz="3600" b="1" dirty="0">
                <a:solidFill>
                  <a:schemeClr val="tx1"/>
                </a:solidFill>
                <a:effectLst/>
                <a:latin typeface="Times New Roman" panose="02020603050405020304" pitchFamily="18" charset="0"/>
                <a:ea typeface="Calibri" panose="020F0502020204030204" pitchFamily="34" charset="0"/>
              </a:rPr>
              <a:t>Un carro es un gasto porque su valor declina al pasar el tiempo.</a:t>
            </a:r>
          </a:p>
          <a:p>
            <a:pPr marL="0" marR="0" indent="0">
              <a:spcBef>
                <a:spcPts val="0"/>
              </a:spcBef>
              <a:spcAft>
                <a:spcPts val="0"/>
              </a:spcAft>
              <a:buNone/>
            </a:pPr>
            <a:r>
              <a:rPr lang="es-ES" sz="3600" b="1" dirty="0">
                <a:solidFill>
                  <a:schemeClr val="tx1"/>
                </a:solidFill>
                <a:latin typeface="Times New Roman" panose="02020603050405020304" pitchFamily="18" charset="0"/>
                <a:ea typeface="Calibri" panose="020F0502020204030204" pitchFamily="34" charset="0"/>
              </a:rPr>
              <a:t>La casa se aprecia, el carro se deprecia.</a:t>
            </a:r>
            <a:endParaRPr lang="en-US" sz="3600" b="1" dirty="0">
              <a:solidFill>
                <a:schemeClr val="tx1"/>
              </a:solidFill>
              <a:effectLst/>
              <a:latin typeface="Times New Roman" panose="02020603050405020304" pitchFamily="18" charset="0"/>
              <a:ea typeface="Calibri" panose="020F0502020204030204" pitchFamily="34" charset="0"/>
            </a:endParaRPr>
          </a:p>
          <a:p>
            <a:pPr marL="0" marR="0" indent="0">
              <a:spcBef>
                <a:spcPts val="0"/>
              </a:spcBef>
              <a:spcAft>
                <a:spcPts val="0"/>
              </a:spcAft>
              <a:buNone/>
            </a:pPr>
            <a:r>
              <a:rPr lang="es-ES" sz="3600" b="1" dirty="0">
                <a:solidFill>
                  <a:schemeClr val="tx1"/>
                </a:solidFill>
                <a:effectLst/>
                <a:latin typeface="Times New Roman" panose="02020603050405020304" pitchFamily="18" charset="0"/>
                <a:ea typeface="Calibri" panose="020F0502020204030204" pitchFamily="34" charset="0"/>
              </a:rPr>
              <a:t>Consejo sabio: Si la satisfacción supera el costo, vale la pena.</a:t>
            </a:r>
            <a:endParaRPr lang="en-US" sz="3600" b="1" dirty="0">
              <a:solidFill>
                <a:schemeClr val="tx1"/>
              </a:solidFill>
              <a:effectLst/>
              <a:latin typeface="Times New Roman" panose="02020603050405020304" pitchFamily="18"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457925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90C74-D723-4AD6-8B97-BE8C9AADC089}"/>
              </a:ext>
            </a:extLst>
          </p:cNvPr>
          <p:cNvSpPr>
            <a:spLocks noGrp="1"/>
          </p:cNvSpPr>
          <p:nvPr>
            <p:ph type="title"/>
          </p:nvPr>
        </p:nvSpPr>
        <p:spPr>
          <a:xfrm>
            <a:off x="2080591" y="624110"/>
            <a:ext cx="9424021" cy="1280890"/>
          </a:xfrm>
        </p:spPr>
        <p:txBody>
          <a:bodyPr>
            <a:normAutofit/>
          </a:bodyPr>
          <a:lstStyle/>
          <a:p>
            <a:pPr algn="ctr"/>
            <a:r>
              <a:rPr lang="en-US" sz="4400" b="1" dirty="0">
                <a:solidFill>
                  <a:schemeClr val="tx1"/>
                </a:solidFill>
                <a:latin typeface="Times New Roman" panose="02020603050405020304" pitchFamily="18" charset="0"/>
                <a:cs typeface="Times New Roman" panose="02020603050405020304" pitchFamily="18" charset="0"/>
              </a:rPr>
              <a:t>INVIERTA SU DINERO</a:t>
            </a:r>
          </a:p>
        </p:txBody>
      </p:sp>
      <p:sp>
        <p:nvSpPr>
          <p:cNvPr id="3" name="Content Placeholder 2">
            <a:extLst>
              <a:ext uri="{FF2B5EF4-FFF2-40B4-BE49-F238E27FC236}">
                <a16:creationId xmlns:a16="http://schemas.microsoft.com/office/drawing/2014/main" id="{E847D6DC-65B9-4BCF-B087-26412DA56E90}"/>
              </a:ext>
            </a:extLst>
          </p:cNvPr>
          <p:cNvSpPr>
            <a:spLocks noGrp="1"/>
          </p:cNvSpPr>
          <p:nvPr>
            <p:ph idx="1"/>
          </p:nvPr>
        </p:nvSpPr>
        <p:spPr>
          <a:xfrm>
            <a:off x="2080591" y="1696278"/>
            <a:ext cx="9424021" cy="4537612"/>
          </a:xfrm>
        </p:spPr>
        <p:txBody>
          <a:bodyPr>
            <a:normAutofit lnSpcReduction="10000"/>
          </a:bodyPr>
          <a:lstStyle/>
          <a:p>
            <a:pPr marL="0" indent="0">
              <a:buNone/>
            </a:pPr>
            <a:r>
              <a:rPr lang="en-US" sz="3600" b="1" dirty="0" err="1">
                <a:latin typeface="Times New Roman" panose="02020603050405020304" pitchFamily="18" charset="0"/>
                <a:cs typeface="Times New Roman" panose="02020603050405020304" pitchFamily="18" charset="0"/>
              </a:rPr>
              <a:t>Parábola</a:t>
            </a:r>
            <a:r>
              <a:rPr lang="en-US" sz="3600" b="1" dirty="0">
                <a:latin typeface="Times New Roman" panose="02020603050405020304" pitchFamily="18" charset="0"/>
                <a:cs typeface="Times New Roman" panose="02020603050405020304" pitchFamily="18" charset="0"/>
              </a:rPr>
              <a:t> de los </a:t>
            </a:r>
            <a:r>
              <a:rPr lang="en-US" sz="3600" b="1" dirty="0" err="1">
                <a:latin typeface="Times New Roman" panose="02020603050405020304" pitchFamily="18" charset="0"/>
                <a:cs typeface="Times New Roman" panose="02020603050405020304" pitchFamily="18" charset="0"/>
              </a:rPr>
              <a:t>talentos</a:t>
            </a:r>
            <a:r>
              <a:rPr lang="en-US" sz="3600" b="1" dirty="0">
                <a:latin typeface="Times New Roman" panose="02020603050405020304" pitchFamily="18" charset="0"/>
                <a:cs typeface="Times New Roman" panose="02020603050405020304" pitchFamily="18" charset="0"/>
              </a:rPr>
              <a:t>.  Mt. 25:14-30.</a:t>
            </a:r>
          </a:p>
          <a:p>
            <a:pPr marL="0" indent="0">
              <a:buNone/>
            </a:pPr>
            <a:r>
              <a:rPr lang="es-ES" sz="3600" b="1" dirty="0">
                <a:latin typeface="Times New Roman" panose="02020603050405020304" pitchFamily="18" charset="0"/>
                <a:cs typeface="Times New Roman" panose="02020603050405020304" pitchFamily="18" charset="0"/>
              </a:rPr>
              <a:t>Vs. 27-29. Por tanto, debías haber dado mi dinero a los banqueros, y al venir yo, hubiera recibido lo que es mío con los intereses. Quitadle, pues, el talento, y dadlo al que tiene diez talentos. Porque al que tiene, le será dado, y tendrá más; y al que no tiene, aun lo que tiene le será quitado”.</a:t>
            </a:r>
          </a:p>
          <a:p>
            <a:pPr marL="0" indent="0">
              <a:buNone/>
            </a:pPr>
            <a:endParaRPr lang="en-US" sz="3600"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4385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16B6-7B8A-4373-8D5D-435379ACB958}"/>
              </a:ext>
            </a:extLst>
          </p:cNvPr>
          <p:cNvSpPr>
            <a:spLocks noGrp="1"/>
          </p:cNvSpPr>
          <p:nvPr>
            <p:ph type="title"/>
          </p:nvPr>
        </p:nvSpPr>
        <p:spPr>
          <a:xfrm>
            <a:off x="1855305" y="304800"/>
            <a:ext cx="9649308" cy="1311965"/>
          </a:xfrm>
        </p:spPr>
        <p:txBody>
          <a:bodyPr>
            <a:noAutofit/>
          </a:bodyPr>
          <a:lstStyle/>
          <a:p>
            <a:pPr algn="ctr"/>
            <a:r>
              <a:rPr lang="es-ES" sz="4000" b="1" dirty="0">
                <a:latin typeface="Times New Roman" panose="02020603050405020304" pitchFamily="18" charset="0"/>
                <a:cs typeface="Times New Roman" panose="02020603050405020304" pitchFamily="18" charset="0"/>
              </a:rPr>
              <a:t>Poder multiplicador del interés compuesto.</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5D88FB7-9332-42A9-92A2-0AB1F476F0A8}"/>
              </a:ext>
            </a:extLst>
          </p:cNvPr>
          <p:cNvSpPr>
            <a:spLocks noGrp="1"/>
          </p:cNvSpPr>
          <p:nvPr>
            <p:ph idx="1"/>
          </p:nvPr>
        </p:nvSpPr>
        <p:spPr>
          <a:xfrm>
            <a:off x="1855304" y="1139687"/>
            <a:ext cx="9649308" cy="5247861"/>
          </a:xfrm>
        </p:spPr>
        <p:txBody>
          <a:bodyPr>
            <a:normAutofit fontScale="92500"/>
          </a:bodyPr>
          <a:lstStyle/>
          <a:p>
            <a:pPr marL="0" indent="0">
              <a:buNone/>
            </a:pPr>
            <a:r>
              <a:rPr lang="es-419" sz="3200" b="1" dirty="0">
                <a:latin typeface="Times New Roman" panose="02020603050405020304" pitchFamily="18" charset="0"/>
                <a:cs typeface="Times New Roman" panose="02020603050405020304" pitchFamily="18" charset="0"/>
              </a:rPr>
              <a:t>En la página web, https://www.investor.gov/additional-resources/free-financial-planning-tools/compound-interest-calculator, se puede ver con claridad como el dinero se multiplica a través de la fórmula: </a:t>
            </a:r>
          </a:p>
          <a:p>
            <a:pPr marL="0" indent="0">
              <a:buNone/>
            </a:pPr>
            <a:r>
              <a:rPr lang="es-419" sz="3200" b="1" dirty="0">
                <a:latin typeface="Times New Roman" panose="02020603050405020304" pitchFamily="18" charset="0"/>
                <a:cs typeface="Times New Roman" panose="02020603050405020304" pitchFamily="18" charset="0"/>
              </a:rPr>
              <a:t>Inversión inicial + contribución mensual x cantidad de años x taza de interés.</a:t>
            </a:r>
            <a:endParaRPr lang="en-US" sz="3200" b="1" dirty="0">
              <a:latin typeface="Times New Roman" panose="02020603050405020304" pitchFamily="18" charset="0"/>
              <a:cs typeface="Times New Roman" panose="02020603050405020304" pitchFamily="18" charset="0"/>
            </a:endParaRPr>
          </a:p>
          <a:p>
            <a:pPr marL="0" indent="0">
              <a:buNone/>
            </a:pPr>
            <a:r>
              <a:rPr lang="es-419" sz="3200" b="1" u="sng" dirty="0">
                <a:latin typeface="Times New Roman" panose="02020603050405020304" pitchFamily="18" charset="0"/>
                <a:cs typeface="Times New Roman" panose="02020603050405020304" pitchFamily="18" charset="0"/>
              </a:rPr>
              <a:t>Ejemplo</a:t>
            </a:r>
            <a:endParaRPr lang="en-US" sz="3200" b="1" dirty="0">
              <a:latin typeface="Times New Roman" panose="02020603050405020304" pitchFamily="18" charset="0"/>
              <a:cs typeface="Times New Roman" panose="02020603050405020304" pitchFamily="18" charset="0"/>
            </a:endParaRPr>
          </a:p>
          <a:p>
            <a:pPr marL="0" indent="0">
              <a:buNone/>
            </a:pPr>
            <a:r>
              <a:rPr lang="es-419" sz="3200" b="1" dirty="0">
                <a:latin typeface="Times New Roman" panose="02020603050405020304" pitchFamily="18" charset="0"/>
                <a:cs typeface="Times New Roman" panose="02020603050405020304" pitchFamily="18" charset="0"/>
              </a:rPr>
              <a:t>1000 + 200 x 40 x 9% = </a:t>
            </a:r>
            <a:r>
              <a:rPr lang="en-US" sz="3200" b="1" dirty="0">
                <a:latin typeface="Times New Roman" panose="02020603050405020304" pitchFamily="18" charset="0"/>
                <a:cs typeface="Times New Roman" panose="02020603050405020304" pitchFamily="18" charset="0"/>
              </a:rPr>
              <a:t>$842,327.29</a:t>
            </a:r>
          </a:p>
          <a:p>
            <a:pPr marL="0" marR="0" indent="0">
              <a:lnSpc>
                <a:spcPct val="107000"/>
              </a:lnSpc>
              <a:spcBef>
                <a:spcPts val="0"/>
              </a:spcBef>
              <a:spcAft>
                <a:spcPts val="800"/>
              </a:spcAft>
              <a:buNone/>
            </a:pPr>
            <a:r>
              <a:rPr lang="es-ES" sz="3200" b="1" dirty="0">
                <a:latin typeface="Times New Roman" panose="02020603050405020304" pitchFamily="18" charset="0"/>
                <a:ea typeface="Calibri" panose="020F0502020204030204" pitchFamily="34" charset="0"/>
                <a:cs typeface="Times New Roman" panose="02020603050405020304" pitchFamily="18" charset="0"/>
              </a:rPr>
              <a:t>La inversión total será de $57,000.00 y esa inversión se convertirá en $842,327.29</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783759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FE6206D-FEB9-4D03-BB54-3E9416DE7836}"/>
              </a:ext>
            </a:extLst>
          </p:cNvPr>
          <p:cNvPicPr>
            <a:picLocks noGrp="1" noChangeAspect="1"/>
          </p:cNvPicPr>
          <p:nvPr>
            <p:ph idx="1"/>
          </p:nvPr>
        </p:nvPicPr>
        <p:blipFill>
          <a:blip r:embed="rId2"/>
          <a:stretch>
            <a:fillRect/>
          </a:stretch>
        </p:blipFill>
        <p:spPr>
          <a:xfrm>
            <a:off x="2265155" y="834887"/>
            <a:ext cx="8070575" cy="5380383"/>
          </a:xfrm>
        </p:spPr>
      </p:pic>
    </p:spTree>
    <p:extLst>
      <p:ext uri="{BB962C8B-B14F-4D97-AF65-F5344CB8AC3E}">
        <p14:creationId xmlns:p14="http://schemas.microsoft.com/office/powerpoint/2010/main" val="195753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56D52F-A5D5-4F0E-A43A-120246465150}"/>
              </a:ext>
            </a:extLst>
          </p:cNvPr>
          <p:cNvSpPr>
            <a:spLocks noGrp="1"/>
          </p:cNvSpPr>
          <p:nvPr>
            <p:ph idx="1"/>
          </p:nvPr>
        </p:nvSpPr>
        <p:spPr>
          <a:xfrm>
            <a:off x="2592925" y="1616765"/>
            <a:ext cx="8911687" cy="4837043"/>
          </a:xfrm>
        </p:spPr>
        <p:txBody>
          <a:bodyPr>
            <a:normAutofit/>
          </a:bodyPr>
          <a:lstStyle/>
          <a:p>
            <a:pPr marL="0" lvl="0" indent="0">
              <a:buClr>
                <a:srgbClr val="5FCBEF"/>
              </a:buClr>
              <a:buSzPct val="80000"/>
              <a:buNone/>
            </a:pPr>
            <a:r>
              <a:rPr lang="es-ES" sz="3600" b="1" dirty="0">
                <a:solidFill>
                  <a:prstClr val="black">
                    <a:lumMod val="75000"/>
                    <a:lumOff val="25000"/>
                  </a:prstClr>
                </a:solidFill>
                <a:latin typeface="Times New Roman" panose="02020603050405020304" pitchFamily="18" charset="0"/>
                <a:cs typeface="Times New Roman" panose="02020603050405020304" pitchFamily="18" charset="0"/>
              </a:rPr>
              <a:t>La estabilidad financiera ocupa un lugar importante en la felicidad familiar. De hecho, el asunto del dinero es uno de los puntos más comunes en las discusiones acaloradas </a:t>
            </a:r>
            <a:r>
              <a:rPr lang="es-ES" sz="3600" b="1" dirty="0" smtClean="0">
                <a:solidFill>
                  <a:prstClr val="black">
                    <a:lumMod val="75000"/>
                    <a:lumOff val="25000"/>
                  </a:prstClr>
                </a:solidFill>
                <a:latin typeface="Times New Roman" panose="02020603050405020304" pitchFamily="18" charset="0"/>
                <a:cs typeface="Times New Roman" panose="02020603050405020304" pitchFamily="18" charset="0"/>
              </a:rPr>
              <a:t>en el hogar </a:t>
            </a:r>
            <a:r>
              <a:rPr lang="es-ES" sz="3600" b="1" dirty="0">
                <a:solidFill>
                  <a:prstClr val="black">
                    <a:lumMod val="75000"/>
                    <a:lumOff val="25000"/>
                  </a:prstClr>
                </a:solidFill>
                <a:latin typeface="Times New Roman" panose="02020603050405020304" pitchFamily="18" charset="0"/>
                <a:cs typeface="Times New Roman" panose="02020603050405020304" pitchFamily="18" charset="0"/>
              </a:rPr>
              <a:t>y por ende incide en alto por ciento en las tasas de divorcio.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679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1D668-39A1-C221-AD9A-1AD79A0B595E}"/>
              </a:ext>
            </a:extLst>
          </p:cNvPr>
          <p:cNvSpPr>
            <a:spLocks noGrp="1"/>
          </p:cNvSpPr>
          <p:nvPr>
            <p:ph type="title"/>
          </p:nvPr>
        </p:nvSpPr>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CUENTAS DE RETIRO (IRA)</a:t>
            </a:r>
          </a:p>
        </p:txBody>
      </p:sp>
      <p:sp>
        <p:nvSpPr>
          <p:cNvPr id="3" name="Content Placeholder 2">
            <a:extLst>
              <a:ext uri="{FF2B5EF4-FFF2-40B4-BE49-F238E27FC236}">
                <a16:creationId xmlns:a16="http://schemas.microsoft.com/office/drawing/2014/main" id="{90D98596-5926-7A8D-3B71-4D18B7C7248E}"/>
              </a:ext>
            </a:extLst>
          </p:cNvPr>
          <p:cNvSpPr>
            <a:spLocks noGrp="1"/>
          </p:cNvSpPr>
          <p:nvPr>
            <p:ph idx="1"/>
          </p:nvPr>
        </p:nvSpPr>
        <p:spPr>
          <a:xfrm>
            <a:off x="2589212" y="1905000"/>
            <a:ext cx="8915400" cy="4006222"/>
          </a:xfrm>
        </p:spPr>
        <p:txBody>
          <a:bodyPr>
            <a:normAutofit/>
          </a:bodyPr>
          <a:lstStyle/>
          <a:p>
            <a:pPr marL="0" indent="0">
              <a:buNone/>
            </a:pPr>
            <a:r>
              <a:rPr lang="es-ES" sz="3600" b="1" i="0" dirty="0">
                <a:solidFill>
                  <a:schemeClr val="tx1"/>
                </a:solidFill>
                <a:effectLst/>
                <a:latin typeface="Times New Roman" panose="02020603050405020304" pitchFamily="18" charset="0"/>
                <a:cs typeface="Times New Roman" panose="02020603050405020304" pitchFamily="18" charset="0"/>
              </a:rPr>
              <a:t>Una cuenta individual de jubilación, en inglés IRA</a:t>
            </a:r>
            <a:r>
              <a:rPr lang="es-ES" sz="3600" b="1" dirty="0">
                <a:solidFill>
                  <a:schemeClr val="tx1"/>
                </a:solidFill>
                <a:latin typeface="Times New Roman" panose="02020603050405020304" pitchFamily="18" charset="0"/>
                <a:cs typeface="Times New Roman" panose="02020603050405020304" pitchFamily="18" charset="0"/>
              </a:rPr>
              <a:t>,</a:t>
            </a:r>
            <a:r>
              <a:rPr lang="es-ES" sz="3600" b="1" i="0" dirty="0">
                <a:solidFill>
                  <a:schemeClr val="tx1"/>
                </a:solidFill>
                <a:effectLst/>
                <a:latin typeface="Times New Roman" panose="02020603050405020304" pitchFamily="18" charset="0"/>
                <a:cs typeface="Times New Roman" panose="02020603050405020304" pitchFamily="18" charset="0"/>
              </a:rPr>
              <a:t> brinda incentivos tributarios para que las personas ejecuten inversiones que puedan brindar seguridad financiera para su jubilación.</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53887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5A511-90C3-AE39-97E2-178E545A9179}"/>
              </a:ext>
            </a:extLst>
          </p:cNvPr>
          <p:cNvSpPr>
            <a:spLocks noGrp="1"/>
          </p:cNvSpPr>
          <p:nvPr>
            <p:ph type="title"/>
          </p:nvPr>
        </p:nvSpPr>
        <p:spPr/>
        <p:txBody>
          <a:bodyPr/>
          <a:lstStyle/>
          <a:p>
            <a:pPr algn="ctr"/>
            <a:r>
              <a:rPr lang="en-US" sz="4000" b="1" i="0" dirty="0">
                <a:solidFill>
                  <a:schemeClr val="tx1"/>
                </a:solidFill>
                <a:effectLst/>
                <a:latin typeface="Times New Roman" panose="02020603050405020304" pitchFamily="18" charset="0"/>
                <a:cs typeface="Times New Roman" panose="02020603050405020304" pitchFamily="18" charset="0"/>
              </a:rPr>
              <a:t>IRA TRADICIONAL</a:t>
            </a:r>
            <a:r>
              <a:rPr lang="en-US" b="0" i="0" dirty="0">
                <a:solidFill>
                  <a:srgbClr val="012169"/>
                </a:solidFill>
                <a:effectLst/>
                <a:latin typeface="ConnectionsLight"/>
              </a:rPr>
              <a:t/>
            </a:r>
            <a:br>
              <a:rPr lang="en-US" b="0" i="0" dirty="0">
                <a:solidFill>
                  <a:srgbClr val="012169"/>
                </a:solidFill>
                <a:effectLst/>
                <a:latin typeface="ConnectionsLight"/>
              </a:rPr>
            </a:br>
            <a:endParaRPr lang="en-US" dirty="0"/>
          </a:p>
        </p:txBody>
      </p:sp>
      <p:sp>
        <p:nvSpPr>
          <p:cNvPr id="3" name="Content Placeholder 2">
            <a:extLst>
              <a:ext uri="{FF2B5EF4-FFF2-40B4-BE49-F238E27FC236}">
                <a16:creationId xmlns:a16="http://schemas.microsoft.com/office/drawing/2014/main" id="{C14BBCBE-BD26-8CEF-E1FE-808AA0F19682}"/>
              </a:ext>
            </a:extLst>
          </p:cNvPr>
          <p:cNvSpPr>
            <a:spLocks noGrp="1"/>
          </p:cNvSpPr>
          <p:nvPr>
            <p:ph idx="1"/>
          </p:nvPr>
        </p:nvSpPr>
        <p:spPr>
          <a:xfrm>
            <a:off x="2589212" y="1683026"/>
            <a:ext cx="8915400" cy="4550864"/>
          </a:xfrm>
        </p:spPr>
        <p:txBody>
          <a:bodyPr>
            <a:noAutofit/>
          </a:bodyPr>
          <a:lstStyle/>
          <a:p>
            <a:pPr marL="0" indent="0">
              <a:buNone/>
            </a:pPr>
            <a:r>
              <a:rPr lang="es-ES" sz="3600" b="1" i="0" dirty="0">
                <a:solidFill>
                  <a:schemeClr val="tx1"/>
                </a:solidFill>
                <a:effectLst/>
                <a:latin typeface="Times New Roman" panose="02020603050405020304" pitchFamily="18" charset="0"/>
                <a:cs typeface="Times New Roman" panose="02020603050405020304" pitchFamily="18" charset="0"/>
              </a:rPr>
              <a:t>Las cuentas IRA tradicionales proporcionan un crecimiento con impuestos diferidos. Esto significa que su dinero crece libre de impuestos hasta que comienza a retirar distribuciones, momento en el cual se les agrega un impuesto a sus retiros, con la tasa de impuestos sobre la renta que le corresponda.</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62375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528D7-E8E6-ABE9-A3B6-32ECD7E277D5}"/>
              </a:ext>
            </a:extLst>
          </p:cNvPr>
          <p:cNvSpPr>
            <a:spLocks noGrp="1"/>
          </p:cNvSpPr>
          <p:nvPr>
            <p:ph type="title"/>
          </p:nvPr>
        </p:nvSpPr>
        <p:spPr>
          <a:xfrm>
            <a:off x="1987827" y="624110"/>
            <a:ext cx="9516786" cy="1280890"/>
          </a:xfrm>
        </p:spPr>
        <p:txBody>
          <a:bodyPr/>
          <a:lstStyle/>
          <a:p>
            <a:pPr algn="ctr"/>
            <a:r>
              <a:rPr lang="en-US" sz="4000" b="1" i="0" dirty="0">
                <a:solidFill>
                  <a:schemeClr val="tx1"/>
                </a:solidFill>
                <a:effectLst/>
                <a:latin typeface="Times New Roman" panose="02020603050405020304" pitchFamily="18" charset="0"/>
                <a:cs typeface="Times New Roman" panose="02020603050405020304" pitchFamily="18" charset="0"/>
              </a:rPr>
              <a:t>ROTH IRA</a:t>
            </a:r>
            <a:r>
              <a:rPr lang="en-US" b="0" i="0" dirty="0">
                <a:solidFill>
                  <a:srgbClr val="012169"/>
                </a:solidFill>
                <a:effectLst/>
                <a:latin typeface="ConnectionsLight"/>
              </a:rPr>
              <a:t/>
            </a:r>
            <a:br>
              <a:rPr lang="en-US" b="0" i="0" dirty="0">
                <a:solidFill>
                  <a:srgbClr val="012169"/>
                </a:solidFill>
                <a:effectLst/>
                <a:latin typeface="ConnectionsLight"/>
              </a:rPr>
            </a:br>
            <a:endParaRPr lang="en-US" dirty="0"/>
          </a:p>
        </p:txBody>
      </p:sp>
      <p:sp>
        <p:nvSpPr>
          <p:cNvPr id="3" name="Content Placeholder 2">
            <a:extLst>
              <a:ext uri="{FF2B5EF4-FFF2-40B4-BE49-F238E27FC236}">
                <a16:creationId xmlns:a16="http://schemas.microsoft.com/office/drawing/2014/main" id="{C4025AAE-9635-1736-7B5D-0D2278963757}"/>
              </a:ext>
            </a:extLst>
          </p:cNvPr>
          <p:cNvSpPr>
            <a:spLocks noGrp="1"/>
          </p:cNvSpPr>
          <p:nvPr>
            <p:ph idx="1"/>
          </p:nvPr>
        </p:nvSpPr>
        <p:spPr>
          <a:xfrm>
            <a:off x="1987826" y="1603513"/>
            <a:ext cx="9516786" cy="4916557"/>
          </a:xfrm>
        </p:spPr>
        <p:txBody>
          <a:bodyPr>
            <a:noAutofit/>
          </a:bodyPr>
          <a:lstStyle/>
          <a:p>
            <a:pPr marL="0" indent="0">
              <a:buNone/>
            </a:pPr>
            <a:r>
              <a:rPr lang="es-ES" sz="3200" b="1" i="0" dirty="0">
                <a:solidFill>
                  <a:schemeClr val="tx1"/>
                </a:solidFill>
                <a:effectLst/>
                <a:latin typeface="Times New Roman" panose="02020603050405020304" pitchFamily="18" charset="0"/>
                <a:cs typeface="Times New Roman" panose="02020603050405020304" pitchFamily="18" charset="0"/>
              </a:rPr>
              <a:t>Las cuentas Roth IRA son atractivas para quienes pueden pagar los impuestos ahora para obtener la recompensa de los ingresos federales libres de impuestos más tarde. La compensación llega cuando usted retira sus contribuciones y lleva a casa la cantidad completa libre de impuestos federales, siempre y cuando hayan transcurrido por lo menos 5 años después de la primera contribución a la cuenta Roth IRA y usted sea mayor de 59 años y medio. </a:t>
            </a:r>
            <a:endParaRPr lang="en-US"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2992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B2C2A-6D33-B9E5-CF13-60A2978E72E5}"/>
              </a:ext>
            </a:extLst>
          </p:cNvPr>
          <p:cNvSpPr>
            <a:spLocks noGrp="1"/>
          </p:cNvSpPr>
          <p:nvPr>
            <p:ph type="title"/>
          </p:nvPr>
        </p:nvSpPr>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401(K)</a:t>
            </a:r>
          </a:p>
        </p:txBody>
      </p:sp>
      <p:sp>
        <p:nvSpPr>
          <p:cNvPr id="3" name="Content Placeholder 2">
            <a:extLst>
              <a:ext uri="{FF2B5EF4-FFF2-40B4-BE49-F238E27FC236}">
                <a16:creationId xmlns:a16="http://schemas.microsoft.com/office/drawing/2014/main" id="{0265C2F5-AD1C-D2AA-99C1-E7E92244D55F}"/>
              </a:ext>
            </a:extLst>
          </p:cNvPr>
          <p:cNvSpPr>
            <a:spLocks noGrp="1"/>
          </p:cNvSpPr>
          <p:nvPr>
            <p:ph idx="1"/>
          </p:nvPr>
        </p:nvSpPr>
        <p:spPr>
          <a:xfrm>
            <a:off x="2589212" y="1696278"/>
            <a:ext cx="8915400" cy="4537612"/>
          </a:xfrm>
        </p:spPr>
        <p:txBody>
          <a:bodyPr>
            <a:noAutofit/>
          </a:bodyPr>
          <a:lstStyle/>
          <a:p>
            <a:pPr marL="0" indent="0">
              <a:buNone/>
            </a:pPr>
            <a:r>
              <a:rPr lang="es-ES" sz="3600" b="1" i="0" dirty="0">
                <a:solidFill>
                  <a:schemeClr val="tx1"/>
                </a:solidFill>
                <a:effectLst/>
                <a:latin typeface="Times New Roman" panose="02020603050405020304" pitchFamily="18" charset="0"/>
                <a:cs typeface="Times New Roman" panose="02020603050405020304" pitchFamily="18" charset="0"/>
              </a:rPr>
              <a:t>Muchos empleadores ofrecen incentivos para que los empleados hagan contribuciones a sus planes 401(k) al igualar las contribuciones hasta un cierto punto. Por ejemplo, algunas de ellas pueden contribuir 50 centavos por cada dólar que el empleado aporte al plan, hasta un cierto porcentaje del salario del empleado.</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24475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CONCLUSIÓN</a:t>
            </a:r>
            <a:endParaRPr lang="en-US" sz="4000" dirty="0"/>
          </a:p>
        </p:txBody>
      </p:sp>
      <p:sp>
        <p:nvSpPr>
          <p:cNvPr id="3" name="Content Placeholder 2"/>
          <p:cNvSpPr>
            <a:spLocks noGrp="1"/>
          </p:cNvSpPr>
          <p:nvPr>
            <p:ph idx="1"/>
          </p:nvPr>
        </p:nvSpPr>
        <p:spPr>
          <a:xfrm>
            <a:off x="2589212" y="1626577"/>
            <a:ext cx="8915400" cy="4284645"/>
          </a:xfrm>
        </p:spPr>
        <p:txBody>
          <a:bodyPr>
            <a:normAutofit/>
          </a:bodyPr>
          <a:lstStyle/>
          <a:p>
            <a:pPr marL="0" indent="0">
              <a:buNone/>
            </a:pPr>
            <a:r>
              <a:rPr lang="es-ES" sz="3600" b="1" dirty="0" smtClean="0">
                <a:solidFill>
                  <a:schemeClr val="tx1"/>
                </a:solidFill>
                <a:latin typeface="Times New Roman" panose="02020603050405020304" pitchFamily="18" charset="0"/>
                <a:cs typeface="Times New Roman" panose="02020603050405020304" pitchFamily="18" charset="0"/>
              </a:rPr>
              <a:t>“El </a:t>
            </a:r>
            <a:r>
              <a:rPr lang="es-ES" sz="3600" b="1" dirty="0">
                <a:solidFill>
                  <a:schemeClr val="tx1"/>
                </a:solidFill>
                <a:latin typeface="Times New Roman" panose="02020603050405020304" pitchFamily="18" charset="0"/>
                <a:cs typeface="Times New Roman" panose="02020603050405020304" pitchFamily="18" charset="0"/>
              </a:rPr>
              <a:t>bueno dejará herencia a los hijos de sus hijos, pero lo que posee el pecador está guardado para los </a:t>
            </a:r>
            <a:r>
              <a:rPr lang="es-ES" sz="3600" b="1" dirty="0" smtClean="0">
                <a:solidFill>
                  <a:schemeClr val="tx1"/>
                </a:solidFill>
                <a:latin typeface="Times New Roman" panose="02020603050405020304" pitchFamily="18" charset="0"/>
                <a:cs typeface="Times New Roman" panose="02020603050405020304" pitchFamily="18" charset="0"/>
              </a:rPr>
              <a:t>justos”.</a:t>
            </a:r>
            <a:r>
              <a:rPr lang="es-ES" sz="3600" b="1" dirty="0">
                <a:solidFill>
                  <a:schemeClr val="tx1"/>
                </a:solidFill>
                <a:latin typeface="Times New Roman" panose="02020603050405020304" pitchFamily="18" charset="0"/>
                <a:cs typeface="Times New Roman" panose="02020603050405020304" pitchFamily="18" charset="0"/>
              </a:rPr>
              <a:t> </a:t>
            </a:r>
            <a:r>
              <a:rPr lang="es-ES" sz="3600" b="1" dirty="0" smtClean="0">
                <a:solidFill>
                  <a:schemeClr val="tx1"/>
                </a:solidFill>
                <a:latin typeface="Times New Roman" panose="02020603050405020304" pitchFamily="18" charset="0"/>
                <a:cs typeface="Times New Roman" panose="02020603050405020304" pitchFamily="18" charset="0"/>
              </a:rPr>
              <a:t>Proverbios 13:22</a:t>
            </a:r>
          </a:p>
          <a:p>
            <a:pPr marL="0" indent="0">
              <a:buNone/>
            </a:pPr>
            <a:r>
              <a:rPr lang="es-ES" sz="3600" b="1" dirty="0">
                <a:solidFill>
                  <a:schemeClr val="tx1"/>
                </a:solidFill>
                <a:latin typeface="Times New Roman" panose="02020603050405020304" pitchFamily="18" charset="0"/>
                <a:cs typeface="Times New Roman" panose="02020603050405020304" pitchFamily="18" charset="0"/>
              </a:rPr>
              <a:t>Este </a:t>
            </a:r>
            <a:r>
              <a:rPr lang="es-ES" sz="3600" b="1" dirty="0" smtClean="0">
                <a:solidFill>
                  <a:schemeClr val="tx1"/>
                </a:solidFill>
                <a:latin typeface="Times New Roman" panose="02020603050405020304" pitchFamily="18" charset="0"/>
                <a:cs typeface="Times New Roman" panose="02020603050405020304" pitchFamily="18" charset="0"/>
              </a:rPr>
              <a:t>versículo </a:t>
            </a:r>
            <a:r>
              <a:rPr lang="es-ES" sz="3600" b="1" dirty="0">
                <a:solidFill>
                  <a:schemeClr val="tx1"/>
                </a:solidFill>
                <a:latin typeface="Times New Roman" panose="02020603050405020304" pitchFamily="18" charset="0"/>
                <a:cs typeface="Times New Roman" panose="02020603050405020304" pitchFamily="18" charset="0"/>
              </a:rPr>
              <a:t>destaca la importancia de la planificación financiera, la previsión y la creación de un legado duradero que trascienda </a:t>
            </a:r>
            <a:r>
              <a:rPr lang="es-ES" sz="3600" b="1" dirty="0" smtClean="0">
                <a:solidFill>
                  <a:schemeClr val="tx1"/>
                </a:solidFill>
                <a:latin typeface="Times New Roman" panose="02020603050405020304" pitchFamily="18" charset="0"/>
                <a:cs typeface="Times New Roman" panose="02020603050405020304" pitchFamily="18" charset="0"/>
              </a:rPr>
              <a:t>generaciones.</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3247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93531"/>
            <a:ext cx="8915400" cy="4917691"/>
          </a:xfrm>
        </p:spPr>
        <p:txBody>
          <a:bodyPr>
            <a:normAutofit/>
          </a:bodyPr>
          <a:lstStyle/>
          <a:p>
            <a:pPr marL="0" lvl="0" indent="0">
              <a:buClr>
                <a:srgbClr val="A53010"/>
              </a:buClr>
              <a:buNone/>
            </a:pPr>
            <a:r>
              <a:rPr lang="es-ES" sz="3200" b="1" dirty="0">
                <a:solidFill>
                  <a:prstClr val="black"/>
                </a:solidFill>
                <a:latin typeface="Times New Roman" panose="02020603050405020304" pitchFamily="18" charset="0"/>
                <a:cs typeface="Times New Roman" panose="02020603050405020304" pitchFamily="18" charset="0"/>
              </a:rPr>
              <a:t>“Nos ganamos la vida con lo que recibimos, pero creamos un nombre con lo que damos... Dar libera el del dador. Nunca te marchas sintiéndote mal. Ya sea a través de un diezmo, contribución caritativa, o un regalo a un amigo en necesidad, regala parte de tu dinero. No solo genera buenos sentimientos, sino que genera alegría. Recuerde, nadie ha llegado a ser pobre dando”. David Ramsey</a:t>
            </a:r>
            <a:endParaRPr lang="en-US" sz="3200" b="1" dirty="0">
              <a:solidFill>
                <a:prstClr val="black"/>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035200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BAC96-A923-7B0B-3D46-B1573392D105}"/>
              </a:ext>
            </a:extLst>
          </p:cNvPr>
          <p:cNvSpPr>
            <a:spLocks noGrp="1"/>
          </p:cNvSpPr>
          <p:nvPr>
            <p:ph idx="1"/>
          </p:nvPr>
        </p:nvSpPr>
        <p:spPr>
          <a:xfrm>
            <a:off x="2589212" y="914400"/>
            <a:ext cx="8915400" cy="4996822"/>
          </a:xfrm>
        </p:spPr>
        <p:txBody>
          <a:bodyPr>
            <a:normAutofit/>
          </a:bodyPr>
          <a:lstStyle/>
          <a:p>
            <a:pPr marL="0" indent="0">
              <a:buNone/>
            </a:pPr>
            <a:r>
              <a:rPr lang="es-419" sz="3600" b="1" dirty="0">
                <a:solidFill>
                  <a:schemeClr val="tx1"/>
                </a:solidFill>
                <a:effectLst/>
                <a:latin typeface="Times New Roman" panose="02020603050405020304" pitchFamily="18" charset="0"/>
                <a:ea typeface="Calibri" panose="020F0502020204030204" pitchFamily="34" charset="0"/>
              </a:rPr>
              <a:t>“Necesitas sembrar alguna semilla en el crecimiento de ti mismo, y solamente puedes hacerlo dando. No entiendo totalmente lo que dar hace al espíritu humano, pero conozco muy pocas personas bien balanceadas, felices, sanas, y adineradas que no dan dinero”. David Ramsey.</a:t>
            </a:r>
            <a:endParaRPr lang="en-US" dirty="0"/>
          </a:p>
        </p:txBody>
      </p:sp>
    </p:spTree>
    <p:extLst>
      <p:ext uri="{BB962C8B-B14F-4D97-AF65-F5344CB8AC3E}">
        <p14:creationId xmlns:p14="http://schemas.microsoft.com/office/powerpoint/2010/main" val="26472216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B3339B-F645-DDA3-A7CF-E3BDB5AEACB1}"/>
              </a:ext>
            </a:extLst>
          </p:cNvPr>
          <p:cNvSpPr>
            <a:spLocks noGrp="1"/>
          </p:cNvSpPr>
          <p:nvPr>
            <p:ph idx="1"/>
          </p:nvPr>
        </p:nvSpPr>
        <p:spPr>
          <a:xfrm>
            <a:off x="2589212" y="940904"/>
            <a:ext cx="8915400" cy="4970318"/>
          </a:xfrm>
        </p:spPr>
        <p:txBody>
          <a:bodyPr>
            <a:noAutofit/>
          </a:bodyPr>
          <a:lstStyle/>
          <a:p>
            <a:pPr marL="0" indent="0">
              <a:buNone/>
            </a:pPr>
            <a:r>
              <a:rPr lang="es-ES" sz="3600" b="1" i="0" dirty="0">
                <a:solidFill>
                  <a:srgbClr val="000000"/>
                </a:solidFill>
                <a:effectLst/>
                <a:latin typeface="Times New Roman" panose="02020603050405020304" pitchFamily="18" charset="0"/>
                <a:cs typeface="Times New Roman" panose="02020603050405020304" pitchFamily="18" charset="0"/>
              </a:rPr>
              <a:t>“No os hagáis tesoros en la tierra, donde la polilla y el orín corrompen, y donde ladrones minan y hurtan; </a:t>
            </a:r>
            <a:r>
              <a:rPr lang="es-ES" sz="3600" b="1" i="0" baseline="30000" dirty="0">
                <a:solidFill>
                  <a:srgbClr val="000000"/>
                </a:solidFill>
                <a:effectLst/>
                <a:latin typeface="Times New Roman" panose="02020603050405020304" pitchFamily="18" charset="0"/>
                <a:cs typeface="Times New Roman" panose="02020603050405020304" pitchFamily="18" charset="0"/>
              </a:rPr>
              <a:t>20 </a:t>
            </a:r>
            <a:r>
              <a:rPr lang="es-ES" sz="3600" b="1" i="0" dirty="0">
                <a:solidFill>
                  <a:srgbClr val="000000"/>
                </a:solidFill>
                <a:effectLst/>
                <a:latin typeface="Times New Roman" panose="02020603050405020304" pitchFamily="18" charset="0"/>
                <a:cs typeface="Times New Roman" panose="02020603050405020304" pitchFamily="18" charset="0"/>
              </a:rPr>
              <a:t>sino haceos tesoros en el cielo, donde ni la polilla ni el orín corrompen, y donde ladrones no minan ni hurtan. </a:t>
            </a:r>
            <a:r>
              <a:rPr lang="es-ES" sz="3600" b="1" i="0" baseline="30000" dirty="0">
                <a:solidFill>
                  <a:srgbClr val="000000"/>
                </a:solidFill>
                <a:effectLst/>
                <a:latin typeface="Times New Roman" panose="02020603050405020304" pitchFamily="18" charset="0"/>
                <a:cs typeface="Times New Roman" panose="02020603050405020304" pitchFamily="18" charset="0"/>
              </a:rPr>
              <a:t>21 </a:t>
            </a:r>
            <a:r>
              <a:rPr lang="es-ES" sz="3600" b="1" i="0" dirty="0">
                <a:solidFill>
                  <a:srgbClr val="000000"/>
                </a:solidFill>
                <a:effectLst/>
                <a:latin typeface="Times New Roman" panose="02020603050405020304" pitchFamily="18" charset="0"/>
                <a:cs typeface="Times New Roman" panose="02020603050405020304" pitchFamily="18" charset="0"/>
              </a:rPr>
              <a:t>Porque donde esté vuestro tesoro, allí estará también vuestro corazón”. Mt. 6:19-21.</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381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13DA68-22F9-4C59-8B21-34218FA94FC8}"/>
              </a:ext>
            </a:extLst>
          </p:cNvPr>
          <p:cNvSpPr>
            <a:spLocks noGrp="1"/>
          </p:cNvSpPr>
          <p:nvPr>
            <p:ph idx="1"/>
          </p:nvPr>
        </p:nvSpPr>
        <p:spPr>
          <a:xfrm>
            <a:off x="2589212" y="1404730"/>
            <a:ext cx="8915400" cy="4506492"/>
          </a:xfrm>
        </p:spPr>
        <p:txBody>
          <a:bodyPr>
            <a:normAutofit/>
          </a:bodyPr>
          <a:lstStyle/>
          <a:p>
            <a:pPr marL="0" lvl="0" indent="0">
              <a:buClr>
                <a:srgbClr val="5FCBEF"/>
              </a:buClr>
              <a:buSzPct val="80000"/>
              <a:buNone/>
            </a:pPr>
            <a:r>
              <a:rPr lang="es-ES" sz="4000" b="1" dirty="0" smtClean="0">
                <a:solidFill>
                  <a:prstClr val="black">
                    <a:lumMod val="75000"/>
                    <a:lumOff val="25000"/>
                  </a:prstClr>
                </a:solidFill>
                <a:latin typeface="Times New Roman" panose="02020603050405020304" pitchFamily="18" charset="0"/>
                <a:cs typeface="Times New Roman" panose="02020603050405020304" pitchFamily="18" charset="0"/>
              </a:rPr>
              <a:t>En ocasiones, los desacuerdos no son por la falta o abundancia del dinero, sino por la forma en que se administra. Nuestros planes e intenciones pueden ser buenas, pero la realidad puede ser un desastre. </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7124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045029"/>
            <a:ext cx="8915400" cy="4866193"/>
          </a:xfrm>
        </p:spPr>
        <p:txBody>
          <a:bodyPr>
            <a:normAutofit/>
          </a:bodyPr>
          <a:lstStyle/>
          <a:p>
            <a:pPr marL="0" lvl="0" indent="0">
              <a:buClr>
                <a:srgbClr val="5FCBEF"/>
              </a:buClr>
              <a:buSzPct val="80000"/>
              <a:buNone/>
            </a:pPr>
            <a:r>
              <a:rPr lang="es-ES" sz="4000" b="1" dirty="0">
                <a:solidFill>
                  <a:prstClr val="black">
                    <a:lumMod val="75000"/>
                    <a:lumOff val="25000"/>
                  </a:prstClr>
                </a:solidFill>
                <a:latin typeface="Times New Roman" panose="02020603050405020304" pitchFamily="18" charset="0"/>
                <a:cs typeface="Times New Roman" panose="02020603050405020304" pitchFamily="18" charset="0"/>
              </a:rPr>
              <a:t>En este seminario, nos proponemos presentar principios bíblicos </a:t>
            </a:r>
            <a:r>
              <a:rPr lang="es-ES" sz="4000" b="1" dirty="0" smtClean="0">
                <a:solidFill>
                  <a:prstClr val="black">
                    <a:lumMod val="75000"/>
                    <a:lumOff val="25000"/>
                  </a:prstClr>
                </a:solidFill>
                <a:latin typeface="Times New Roman" panose="02020603050405020304" pitchFamily="18" charset="0"/>
                <a:cs typeface="Times New Roman" panose="02020603050405020304" pitchFamily="18" charset="0"/>
              </a:rPr>
              <a:t>y prácticos que </a:t>
            </a:r>
            <a:r>
              <a:rPr lang="es-ES" sz="4000" b="1" dirty="0">
                <a:solidFill>
                  <a:prstClr val="black">
                    <a:lumMod val="75000"/>
                    <a:lumOff val="25000"/>
                  </a:prstClr>
                </a:solidFill>
                <a:latin typeface="Times New Roman" panose="02020603050405020304" pitchFamily="18" charset="0"/>
                <a:cs typeface="Times New Roman" panose="02020603050405020304" pitchFamily="18" charset="0"/>
              </a:rPr>
              <a:t>de </a:t>
            </a:r>
            <a:r>
              <a:rPr lang="es-ES" sz="4000" b="1" dirty="0" smtClean="0">
                <a:solidFill>
                  <a:prstClr val="black">
                    <a:lumMod val="75000"/>
                    <a:lumOff val="25000"/>
                  </a:prstClr>
                </a:solidFill>
                <a:latin typeface="Times New Roman" panose="02020603050405020304" pitchFamily="18" charset="0"/>
                <a:cs typeface="Times New Roman" panose="02020603050405020304" pitchFamily="18" charset="0"/>
              </a:rPr>
              <a:t>ejecutarlos, </a:t>
            </a:r>
            <a:r>
              <a:rPr lang="es-ES" sz="4000" b="1" dirty="0">
                <a:solidFill>
                  <a:prstClr val="black">
                    <a:lumMod val="75000"/>
                    <a:lumOff val="25000"/>
                  </a:prstClr>
                </a:solidFill>
                <a:latin typeface="Times New Roman" panose="02020603050405020304" pitchFamily="18" charset="0"/>
                <a:cs typeface="Times New Roman" panose="02020603050405020304" pitchFamily="18" charset="0"/>
              </a:rPr>
              <a:t>nos ayudarán a mejorar las finanzas y </a:t>
            </a:r>
            <a:r>
              <a:rPr lang="es-ES" sz="4000" b="1" dirty="0" smtClean="0">
                <a:solidFill>
                  <a:prstClr val="black">
                    <a:lumMod val="75000"/>
                    <a:lumOff val="25000"/>
                  </a:prstClr>
                </a:solidFill>
                <a:latin typeface="Times New Roman" panose="02020603050405020304" pitchFamily="18" charset="0"/>
                <a:cs typeface="Times New Roman" panose="02020603050405020304" pitchFamily="18" charset="0"/>
              </a:rPr>
              <a:t>por ende, las </a:t>
            </a:r>
            <a:r>
              <a:rPr lang="es-ES" sz="4000" b="1" dirty="0">
                <a:solidFill>
                  <a:prstClr val="black">
                    <a:lumMod val="75000"/>
                    <a:lumOff val="25000"/>
                  </a:prstClr>
                </a:solidFill>
                <a:latin typeface="Times New Roman" panose="02020603050405020304" pitchFamily="18" charset="0"/>
                <a:cs typeface="Times New Roman" panose="02020603050405020304" pitchFamily="18" charset="0"/>
              </a:rPr>
              <a:t>relaciones familiares. </a:t>
            </a:r>
            <a:endParaRPr lang="en-US" sz="40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1005680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33CA49-3023-41D0-8C0B-495D8093D41B}"/>
              </a:ext>
            </a:extLst>
          </p:cNvPr>
          <p:cNvSpPr>
            <a:spLocks noGrp="1"/>
          </p:cNvSpPr>
          <p:nvPr>
            <p:ph idx="1"/>
          </p:nvPr>
        </p:nvSpPr>
        <p:spPr>
          <a:xfrm>
            <a:off x="2544417" y="1126435"/>
            <a:ext cx="8960195" cy="5261113"/>
          </a:xfrm>
        </p:spPr>
        <p:txBody>
          <a:bodyPr>
            <a:noAutofit/>
          </a:bodyPr>
          <a:lstStyle/>
          <a:p>
            <a:pPr marL="0" indent="0">
              <a:buNone/>
            </a:pPr>
            <a:r>
              <a:rPr lang="es-ES" sz="3600" b="1" dirty="0">
                <a:latin typeface="Times New Roman" panose="02020603050405020304" pitchFamily="18" charset="0"/>
                <a:cs typeface="Times New Roman" panose="02020603050405020304" pitchFamily="18" charset="0"/>
              </a:rPr>
              <a:t>Entre otras cosas, </a:t>
            </a:r>
            <a:r>
              <a:rPr lang="es-ES" sz="3600" b="1" dirty="0" smtClean="0">
                <a:latin typeface="Times New Roman" panose="02020603050405020304" pitchFamily="18" charset="0"/>
                <a:cs typeface="Times New Roman" panose="02020603050405020304" pitchFamily="18" charset="0"/>
              </a:rPr>
              <a:t>vamos a hablar </a:t>
            </a:r>
            <a:r>
              <a:rPr lang="es-ES" sz="3600" b="1" dirty="0">
                <a:latin typeface="Times New Roman" panose="02020603050405020304" pitchFamily="18" charset="0"/>
                <a:cs typeface="Times New Roman" panose="02020603050405020304" pitchFamily="18" charset="0"/>
              </a:rPr>
              <a:t>de la importancia del presupuesto </a:t>
            </a:r>
            <a:r>
              <a:rPr lang="es-ES" sz="3600" b="1" dirty="0" smtClean="0">
                <a:latin typeface="Times New Roman" panose="02020603050405020304" pitchFamily="18" charset="0"/>
                <a:cs typeface="Times New Roman" panose="02020603050405020304" pitchFamily="18" charset="0"/>
              </a:rPr>
              <a:t>familiar, </a:t>
            </a:r>
            <a:r>
              <a:rPr lang="es-ES" sz="3600" b="1" dirty="0">
                <a:latin typeface="Times New Roman" panose="02020603050405020304" pitchFamily="18" charset="0"/>
                <a:cs typeface="Times New Roman" panose="02020603050405020304" pitchFamily="18" charset="0"/>
              </a:rPr>
              <a:t>el compromiso colectivo en los gastos de la familia, la diferencia entre gastos e inversiones, la infidelidad financiera, </a:t>
            </a:r>
            <a:r>
              <a:rPr lang="es-ES" sz="3600" b="1" dirty="0" smtClean="0">
                <a:latin typeface="Times New Roman" panose="02020603050405020304" pitchFamily="18" charset="0"/>
                <a:cs typeface="Times New Roman" panose="02020603050405020304" pitchFamily="18" charset="0"/>
              </a:rPr>
              <a:t>y el </a:t>
            </a:r>
            <a:r>
              <a:rPr lang="es-ES" sz="3600" b="1" dirty="0">
                <a:latin typeface="Times New Roman" panose="02020603050405020304" pitchFamily="18" charset="0"/>
                <a:cs typeface="Times New Roman" panose="02020603050405020304" pitchFamily="18" charset="0"/>
              </a:rPr>
              <a:t>peligro de sobre extender el presupuesto.</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8022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5FE0A2-FE83-DA60-AFB3-0BCA177F8503}"/>
              </a:ext>
            </a:extLst>
          </p:cNvPr>
          <p:cNvSpPr>
            <a:spLocks noGrp="1"/>
          </p:cNvSpPr>
          <p:nvPr>
            <p:ph idx="1"/>
          </p:nvPr>
        </p:nvSpPr>
        <p:spPr>
          <a:xfrm>
            <a:off x="2589212" y="1444486"/>
            <a:ext cx="8915400" cy="4466735"/>
          </a:xfrm>
        </p:spPr>
        <p:txBody>
          <a:bodyPr>
            <a:normAutofit/>
          </a:bodyPr>
          <a:lstStyle/>
          <a:p>
            <a:pPr marL="0" indent="0">
              <a:buNone/>
            </a:pPr>
            <a:r>
              <a:rPr lang="es-ES" sz="4000" b="1" dirty="0">
                <a:solidFill>
                  <a:schemeClr val="tx1"/>
                </a:solidFill>
                <a:latin typeface="Times New Roman" panose="02020603050405020304" pitchFamily="18" charset="0"/>
                <a:cs typeface="Times New Roman" panose="02020603050405020304" pitchFamily="18" charset="0"/>
              </a:rPr>
              <a:t>También hablaremos del peligro de las deudas, las tarjetas de crédito y las compras compulsivas, y los efectos devastadores de la pérdida del control sobre las finanzas.</a:t>
            </a:r>
            <a:endParaRPr lang="en-US" sz="4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8699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5A74-A894-8CF6-F8AF-060B37B1A448}"/>
              </a:ext>
            </a:extLst>
          </p:cNvPr>
          <p:cNvSpPr>
            <a:spLocks noGrp="1"/>
          </p:cNvSpPr>
          <p:nvPr>
            <p:ph type="title"/>
          </p:nvPr>
        </p:nvSpPr>
        <p:spPr>
          <a:xfrm>
            <a:off x="2592925" y="677119"/>
            <a:ext cx="8911687" cy="1280890"/>
          </a:xfrm>
        </p:spPr>
        <p:txBody>
          <a:bodyPr/>
          <a:lstStyle/>
          <a:p>
            <a:pPr algn="ctr"/>
            <a:r>
              <a:rPr lang="en-US" b="1" dirty="0">
                <a:solidFill>
                  <a:schemeClr val="tx1"/>
                </a:solidFill>
                <a:latin typeface="Times New Roman" panose="02020603050405020304" pitchFamily="18" charset="0"/>
                <a:cs typeface="Times New Roman" panose="02020603050405020304" pitchFamily="18" charset="0"/>
              </a:rPr>
              <a:t>EL PRESUPUESTO FAMILIAR</a:t>
            </a:r>
          </a:p>
        </p:txBody>
      </p:sp>
      <p:sp>
        <p:nvSpPr>
          <p:cNvPr id="3" name="Content Placeholder 2">
            <a:extLst>
              <a:ext uri="{FF2B5EF4-FFF2-40B4-BE49-F238E27FC236}">
                <a16:creationId xmlns:a16="http://schemas.microsoft.com/office/drawing/2014/main" id="{0FCCB39A-6165-2012-6178-8D5C18688D09}"/>
              </a:ext>
            </a:extLst>
          </p:cNvPr>
          <p:cNvSpPr>
            <a:spLocks noGrp="1"/>
          </p:cNvSpPr>
          <p:nvPr>
            <p:ph idx="1"/>
          </p:nvPr>
        </p:nvSpPr>
        <p:spPr>
          <a:xfrm>
            <a:off x="2589212" y="1630017"/>
            <a:ext cx="8915400" cy="4770783"/>
          </a:xfrm>
        </p:spPr>
        <p:txBody>
          <a:bodyPr>
            <a:normAutofit/>
          </a:bodyPr>
          <a:lstStyle/>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s-ES" sz="3600" b="1"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“Supongamos que alguno de ustedes quiere construir una torre. ¿Acaso no se sienta primero a calcular el costo, para ver si tiene suficiente dinero para terminarla? Si echa los cimientos y no puede terminarla, todos los que la vean comenzarán a burlarse de él, y dirán: “Este hombre ya no pudo terminar lo que comenzó a construir”. Lc.14:28-30.</a:t>
            </a:r>
            <a:endParaRPr kumimoji="0" lang="en-US" sz="3600" b="1"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565933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35B203-16BE-D407-483B-0F1374CBF455}"/>
              </a:ext>
            </a:extLst>
          </p:cNvPr>
          <p:cNvSpPr>
            <a:spLocks noGrp="1"/>
          </p:cNvSpPr>
          <p:nvPr>
            <p:ph idx="1"/>
          </p:nvPr>
        </p:nvSpPr>
        <p:spPr>
          <a:xfrm>
            <a:off x="2549456" y="1126435"/>
            <a:ext cx="8915400" cy="3777622"/>
          </a:xfrm>
        </p:spPr>
        <p:txBody>
          <a:bodyPr>
            <a:normAutofit/>
          </a:bodyPr>
          <a:lstStyle/>
          <a:p>
            <a:pPr marL="0" indent="0">
              <a:buNone/>
            </a:pPr>
            <a:r>
              <a:rPr lang="es-419" sz="3600" b="1" spc="-10" dirty="0">
                <a:effectLst/>
                <a:latin typeface="Times New Roman" panose="02020603050405020304" pitchFamily="18" charset="0"/>
                <a:ea typeface="MS Mincho" panose="02020609040205080304" pitchFamily="49" charset="-128"/>
              </a:rPr>
              <a:t>Las ventajas de un presupuesto son múltiples: ayuda a las personas a ser responsables, cumplir con sus obligaciones financieras, no endeudarse indebidamente, ahorrar para emergencias, invertir y hacer crecer el dinero, y ayudar a los necesitados.</a:t>
            </a:r>
            <a:endParaRPr lang="en-US" sz="3600" b="1" dirty="0"/>
          </a:p>
        </p:txBody>
      </p:sp>
    </p:spTree>
    <p:extLst>
      <p:ext uri="{BB962C8B-B14F-4D97-AF65-F5344CB8AC3E}">
        <p14:creationId xmlns:p14="http://schemas.microsoft.com/office/powerpoint/2010/main" val="402297784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1126</TotalTime>
  <Words>1600</Words>
  <Application>Microsoft Office PowerPoint</Application>
  <PresentationFormat>Widescreen</PresentationFormat>
  <Paragraphs>95</Paragraphs>
  <Slides>37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Arial</vt:lpstr>
      <vt:lpstr>Calibri</vt:lpstr>
      <vt:lpstr>Century Gothic</vt:lpstr>
      <vt:lpstr>ConnectionsLight</vt:lpstr>
      <vt:lpstr>MS Mincho</vt:lpstr>
      <vt:lpstr>Symbol</vt:lpstr>
      <vt:lpstr>Times New Roman</vt:lpstr>
      <vt:lpstr>Wingdings 3</vt:lpstr>
      <vt:lpstr>Wisp</vt:lpstr>
      <vt:lpstr>LAS FINANZAS EN EL HOGAR</vt:lpstr>
      <vt:lpstr>EL DINERO Y SU FUNCIÓN</vt:lpstr>
      <vt:lpstr>PowerPoint Presentation</vt:lpstr>
      <vt:lpstr>PowerPoint Presentation</vt:lpstr>
      <vt:lpstr>PowerPoint Presentation</vt:lpstr>
      <vt:lpstr>PowerPoint Presentation</vt:lpstr>
      <vt:lpstr>PowerPoint Presentation</vt:lpstr>
      <vt:lpstr>EL PRESUPUESTO FAMILIAR</vt:lpstr>
      <vt:lpstr>PowerPoint Presentation</vt:lpstr>
      <vt:lpstr>COMPONENTES DE PRESUPUESTO FAMILIAR</vt:lpstr>
      <vt:lpstr>PowerPoint Presentation</vt:lpstr>
      <vt:lpstr>PELIGRO DE SOBRE EXTENDER EL PRESUPUESTO</vt:lpstr>
      <vt:lpstr>PowerPoint Presentation</vt:lpstr>
      <vt:lpstr>COMPROMISO FAMILIAR COLECTIVO</vt:lpstr>
      <vt:lpstr>PowerPoint Presentation</vt:lpstr>
      <vt:lpstr>LA INFIDELIDAD FINANCIERA</vt:lpstr>
      <vt:lpstr>PowerPoint Presentation</vt:lpstr>
      <vt:lpstr>PowerPoint Presentation</vt:lpstr>
      <vt:lpstr>LAS DEUDAS </vt:lpstr>
      <vt:lpstr>PowerPoint Presentation</vt:lpstr>
      <vt:lpstr>Las tarjetas de crédito</vt:lpstr>
      <vt:lpstr>PowerPoint Presentation</vt:lpstr>
      <vt:lpstr>No seas cosigners</vt:lpstr>
      <vt:lpstr>Razones para no firmar por otros </vt:lpstr>
      <vt:lpstr>DIFERENCIA ENTRE GASTO E INVERSIÓN    </vt:lpstr>
      <vt:lpstr>PowerPoint Presentation</vt:lpstr>
      <vt:lpstr>INVIERTA SU DINERO</vt:lpstr>
      <vt:lpstr>Poder multiplicador del interés compuesto. </vt:lpstr>
      <vt:lpstr>PowerPoint Presentation</vt:lpstr>
      <vt:lpstr>CUENTAS DE RETIRO (IRA)</vt:lpstr>
      <vt:lpstr>IRA TRADICIONAL </vt:lpstr>
      <vt:lpstr>ROTH IRA </vt:lpstr>
      <vt:lpstr>401(K)</vt:lpstr>
      <vt:lpstr>CONCLUSIÓN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PRINCIPIOS BÍBLICOS ECONOMÍA</dc:title>
  <dc:creator>Juan Gonzalez</dc:creator>
  <cp:lastModifiedBy>communications@secsda.org</cp:lastModifiedBy>
  <cp:revision>81</cp:revision>
  <dcterms:created xsi:type="dcterms:W3CDTF">2019-11-08T22:17:02Z</dcterms:created>
  <dcterms:modified xsi:type="dcterms:W3CDTF">2026-04-16T17:11:12Z</dcterms:modified>
</cp:coreProperties>
</file>