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8" r:id="rId2"/>
    <p:sldId id="329" r:id="rId3"/>
    <p:sldId id="339" r:id="rId4"/>
    <p:sldId id="340" r:id="rId5"/>
    <p:sldId id="341"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70" r:id="rId32"/>
    <p:sldId id="368" r:id="rId33"/>
    <p:sldId id="369" r:id="rId34"/>
  </p:sldIdLst>
  <p:sldSz cx="12188825"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87" d="100"/>
          <a:sy n="87" d="100"/>
        </p:scale>
        <p:origin x="528" y="5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4/9/2026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4/9/2026</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4/9/2026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4/9/2026</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4/9/2026</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4/9/2026</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4/9/2026</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4/9/2026</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2362200"/>
          </a:xfrm>
        </p:spPr>
        <p:txBody>
          <a:bodyPr/>
          <a:lstStyle/>
          <a:p>
            <a:pPr algn="ctr"/>
            <a:r>
              <a:rPr lang="en-US" b="1" dirty="0" smtClean="0"/>
              <a:t>FAMILY FINANCES</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Dr. Juan E Gonzalez</a:t>
            </a:r>
            <a:endParaRPr lang="en-US" b="1" dirty="0">
              <a:solidFill>
                <a:schemeClr val="tx1"/>
              </a:solidFill>
            </a:endParaRP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rPr>
              <a:t>Danger of Overextending the Budget</a:t>
            </a:r>
          </a:p>
        </p:txBody>
      </p:sp>
      <p:sp>
        <p:nvSpPr>
          <p:cNvPr id="3" name="Content Placeholder 2"/>
          <p:cNvSpPr>
            <a:spLocks noGrp="1"/>
          </p:cNvSpPr>
          <p:nvPr>
            <p:ph idx="1"/>
          </p:nvPr>
        </p:nvSpPr>
        <p:spPr/>
        <p:txBody>
          <a:bodyPr>
            <a:normAutofit/>
          </a:bodyPr>
          <a:lstStyle/>
          <a:p>
            <a:pPr marL="0" indent="0">
              <a:buNone/>
            </a:pPr>
            <a:r>
              <a:rPr lang="en-US" sz="3600" b="1" dirty="0"/>
              <a:t>Budget overextension occurs when you take on more debt than you can afford to repay. For example, when housing payments consume 40% or more of your income, other areas of your budget suffer greatly.</a:t>
            </a:r>
          </a:p>
        </p:txBody>
      </p:sp>
    </p:spTree>
    <p:extLst>
      <p:ext uri="{BB962C8B-B14F-4D97-AF65-F5344CB8AC3E}">
        <p14:creationId xmlns:p14="http://schemas.microsoft.com/office/powerpoint/2010/main" val="20274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smtClean="0"/>
              <a:t>“Many</a:t>
            </a:r>
            <a:r>
              <a:rPr lang="en-US" sz="3600" b="1" dirty="0"/>
              <a:t>, very many, have not so educated themselves that they </a:t>
            </a:r>
            <a:r>
              <a:rPr lang="en-US" sz="3600" b="1" dirty="0" smtClean="0"/>
              <a:t>can not </a:t>
            </a:r>
            <a:r>
              <a:rPr lang="en-US" sz="3600" b="1" dirty="0"/>
              <a:t>keep their expenditures within the limit of their income. They do not learn to adapt themselves to circumstances, and they borrow and borrow again and again, and become overwhelmed in debt, and consequently they become discouraged and disheartened</a:t>
            </a:r>
            <a:r>
              <a:rPr lang="en-US" sz="3600" b="1" dirty="0" smtClean="0"/>
              <a:t>.” CS 248.</a:t>
            </a:r>
            <a:endParaRPr lang="en-US" sz="3600" b="1" dirty="0"/>
          </a:p>
        </p:txBody>
      </p:sp>
    </p:spTree>
    <p:extLst>
      <p:ext uri="{BB962C8B-B14F-4D97-AF65-F5344CB8AC3E}">
        <p14:creationId xmlns:p14="http://schemas.microsoft.com/office/powerpoint/2010/main" val="159608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We should be on our guard, and not allow ourselves to spend money upon that which is unnecessary, and simply for display. We should not permit ourselves to indulge tastes that lead us to pattern after the customs of the world, and rob the treasury of the Lord.— The Review and Herald, December 19, 1893. </a:t>
            </a:r>
          </a:p>
        </p:txBody>
      </p:sp>
    </p:spTree>
    <p:extLst>
      <p:ext uri="{BB962C8B-B14F-4D97-AF65-F5344CB8AC3E}">
        <p14:creationId xmlns:p14="http://schemas.microsoft.com/office/powerpoint/2010/main" val="111646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rPr>
              <a:t>Collective Family Commitment</a:t>
            </a:r>
          </a:p>
        </p:txBody>
      </p:sp>
      <p:sp>
        <p:nvSpPr>
          <p:cNvPr id="3" name="Content Placeholder 2"/>
          <p:cNvSpPr>
            <a:spLocks noGrp="1"/>
          </p:cNvSpPr>
          <p:nvPr>
            <p:ph idx="1"/>
          </p:nvPr>
        </p:nvSpPr>
        <p:spPr/>
        <p:txBody>
          <a:bodyPr>
            <a:normAutofit/>
          </a:bodyPr>
          <a:lstStyle/>
          <a:p>
            <a:pPr marL="0" indent="0">
              <a:buNone/>
            </a:pPr>
            <a:r>
              <a:rPr lang="en-US" sz="3600" b="1" dirty="0"/>
              <a:t>The family must function as a team. Therefore, all its members—provided they have the capacity to do so—must contribute toward paying for household expenses. When this happens, the family is more united, stable, and happy.</a:t>
            </a:r>
          </a:p>
        </p:txBody>
      </p:sp>
    </p:spTree>
    <p:extLst>
      <p:ext uri="{BB962C8B-B14F-4D97-AF65-F5344CB8AC3E}">
        <p14:creationId xmlns:p14="http://schemas.microsoft.com/office/powerpoint/2010/main" val="417508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The fairest and most realistic way to divide expenses in a multigenerational household is to distribute costs equitably, based on the members' ability to pay, rather than on what they consume or the expenses they incur.</a:t>
            </a:r>
          </a:p>
        </p:txBody>
      </p:sp>
    </p:spTree>
    <p:extLst>
      <p:ext uri="{BB962C8B-B14F-4D97-AF65-F5344CB8AC3E}">
        <p14:creationId xmlns:p14="http://schemas.microsoft.com/office/powerpoint/2010/main" val="65085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Financial Infidelity </a:t>
            </a:r>
            <a:endParaRPr lang="en-US" sz="4400" b="1" dirty="0">
              <a:solidFill>
                <a:schemeClr val="tx1"/>
              </a:solidFill>
            </a:endParaRPr>
          </a:p>
        </p:txBody>
      </p:sp>
      <p:sp>
        <p:nvSpPr>
          <p:cNvPr id="3" name="Content Placeholder 2"/>
          <p:cNvSpPr>
            <a:spLocks noGrp="1"/>
          </p:cNvSpPr>
          <p:nvPr>
            <p:ph idx="1"/>
          </p:nvPr>
        </p:nvSpPr>
        <p:spPr/>
        <p:txBody>
          <a:bodyPr/>
          <a:lstStyle/>
          <a:p>
            <a:pPr marL="0" indent="0">
              <a:buNone/>
            </a:pPr>
            <a:r>
              <a:rPr lang="en-US" sz="3600" b="1" dirty="0"/>
              <a:t>Financial infidelity, in a shared economy, occurs when one partner conceals decisions related to their personal finances. It is important to be on the same financial page and ensure that you maintain open and transparent communication.</a:t>
            </a:r>
          </a:p>
        </p:txBody>
      </p:sp>
    </p:spTree>
    <p:extLst>
      <p:ext uri="{BB962C8B-B14F-4D97-AF65-F5344CB8AC3E}">
        <p14:creationId xmlns:p14="http://schemas.microsoft.com/office/powerpoint/2010/main" val="289286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For example, when one of the partners incurs </a:t>
            </a:r>
            <a:r>
              <a:rPr lang="en-US" sz="3600" b="1" dirty="0" smtClean="0"/>
              <a:t>in personal </a:t>
            </a:r>
            <a:r>
              <a:rPr lang="en-US" sz="3600" b="1" dirty="0"/>
              <a:t>debts and conceals them from the other party, secretly siphons off assets for personal gain, or attempts to cover up significant financial problems.</a:t>
            </a:r>
          </a:p>
        </p:txBody>
      </p:sp>
    </p:spTree>
    <p:extLst>
      <p:ext uri="{BB962C8B-B14F-4D97-AF65-F5344CB8AC3E}">
        <p14:creationId xmlns:p14="http://schemas.microsoft.com/office/powerpoint/2010/main" val="374517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Arguing with one's partner over money is a problem. But lying about it—and how it is spent—is equally problematic; it carries grave consequences. The act of lying to one's partner about these matters is detrimental to the marriage. The damage is severe enough to destroy it.</a:t>
            </a:r>
          </a:p>
        </p:txBody>
      </p:sp>
    </p:spTree>
    <p:extLst>
      <p:ext uri="{BB962C8B-B14F-4D97-AF65-F5344CB8AC3E}">
        <p14:creationId xmlns:p14="http://schemas.microsoft.com/office/powerpoint/2010/main" val="29201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Debts</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1" dirty="0"/>
              <a:t>It is much easier to get into debt than to get out of it. The Apostle Paul was very wise when he said: </a:t>
            </a:r>
            <a:r>
              <a:rPr lang="en-US" sz="3600" b="1" dirty="0" smtClean="0"/>
              <a:t>“Let </a:t>
            </a:r>
            <a:r>
              <a:rPr lang="en-US" sz="3600" b="1" dirty="0"/>
              <a:t>no debt remain outstanding, except the continuing debt to love one another, for whoever loves others has fulfilled the law</a:t>
            </a:r>
            <a:r>
              <a:rPr lang="en-US" sz="3600" b="1" dirty="0" smtClean="0"/>
              <a:t>.” Romans 13:8.</a:t>
            </a:r>
            <a:endParaRPr lang="en-US" sz="3600" b="1" dirty="0"/>
          </a:p>
        </p:txBody>
      </p:sp>
    </p:spTree>
    <p:extLst>
      <p:ext uri="{BB962C8B-B14F-4D97-AF65-F5344CB8AC3E}">
        <p14:creationId xmlns:p14="http://schemas.microsoft.com/office/powerpoint/2010/main" val="378695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b="1" dirty="0"/>
              <a:t>The decisions we make regarding the management of our money affect not only us, but also those around us, </a:t>
            </a:r>
            <a:r>
              <a:rPr lang="en-US" sz="3600" b="1" dirty="0" smtClean="0"/>
              <a:t>our family, friends, church, and </a:t>
            </a:r>
            <a:r>
              <a:rPr lang="en-US" sz="3600" b="1" dirty="0"/>
              <a:t>can last </a:t>
            </a:r>
            <a:r>
              <a:rPr lang="en-US" sz="3600" b="1" dirty="0" smtClean="0"/>
              <a:t>forever.</a:t>
            </a:r>
            <a:endParaRPr lang="en-US" sz="3600" b="1" dirty="0"/>
          </a:p>
        </p:txBody>
      </p:sp>
    </p:spTree>
    <p:extLst>
      <p:ext uri="{BB962C8B-B14F-4D97-AF65-F5344CB8AC3E}">
        <p14:creationId xmlns:p14="http://schemas.microsoft.com/office/powerpoint/2010/main" val="17677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b="1" dirty="0">
                <a:solidFill>
                  <a:schemeClr val="tx1"/>
                </a:solidFill>
              </a:rPr>
              <a:t>Money and Its Function</a:t>
            </a:r>
          </a:p>
        </p:txBody>
      </p:sp>
      <p:sp>
        <p:nvSpPr>
          <p:cNvPr id="14" name="Content Placeholder 13"/>
          <p:cNvSpPr>
            <a:spLocks noGrp="1"/>
          </p:cNvSpPr>
          <p:nvPr>
            <p:ph idx="1"/>
          </p:nvPr>
        </p:nvSpPr>
        <p:spPr/>
        <p:txBody>
          <a:bodyPr>
            <a:normAutofit/>
          </a:bodyPr>
          <a:lstStyle/>
          <a:p>
            <a:pPr marL="0" indent="0">
              <a:buNone/>
            </a:pPr>
            <a:r>
              <a:rPr lang="en-US" sz="3600" b="1" dirty="0" smtClean="0"/>
              <a:t>Money is not our God, it’s not our provider, and it’s not where we place our trust. Money is the tool that helps us fulfill God's mission for our lives.</a:t>
            </a:r>
            <a:endParaRPr lang="en-US" sz="3600" b="1"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solidFill>
                  <a:schemeClr val="tx1"/>
                </a:solidFill>
              </a:rPr>
              <a:t>Credicards</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1" dirty="0"/>
              <a:t>The philosophy behind these financial instruments is: spend now and pay later. It sounds nice and evokes a pleasant feeling, but frequently, the results are devastating for individuals and their families.</a:t>
            </a:r>
          </a:p>
        </p:txBody>
      </p:sp>
    </p:spTree>
    <p:extLst>
      <p:ext uri="{BB962C8B-B14F-4D97-AF65-F5344CB8AC3E}">
        <p14:creationId xmlns:p14="http://schemas.microsoft.com/office/powerpoint/2010/main" val="23582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If you cannot control the urge to spend, it would be a good idea to get rid of your credit cards. The truth is that people spend more when using credit cards than when paying with cash.</a:t>
            </a:r>
          </a:p>
        </p:txBody>
      </p:sp>
    </p:spTree>
    <p:extLst>
      <p:ext uri="{BB962C8B-B14F-4D97-AF65-F5344CB8AC3E}">
        <p14:creationId xmlns:p14="http://schemas.microsoft.com/office/powerpoint/2010/main" val="62441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chemeClr val="tx1"/>
                </a:solidFill>
              </a:rPr>
              <a:t>Difference Between Expense and Investment</a:t>
            </a:r>
          </a:p>
        </p:txBody>
      </p:sp>
      <p:sp>
        <p:nvSpPr>
          <p:cNvPr id="3" name="Content Placeholder 2"/>
          <p:cNvSpPr>
            <a:spLocks noGrp="1"/>
          </p:cNvSpPr>
          <p:nvPr>
            <p:ph idx="1"/>
          </p:nvPr>
        </p:nvSpPr>
        <p:spPr/>
        <p:txBody>
          <a:bodyPr>
            <a:normAutofit/>
          </a:bodyPr>
          <a:lstStyle/>
          <a:p>
            <a:pPr marL="0" indent="0">
              <a:buNone/>
            </a:pPr>
            <a:r>
              <a:rPr lang="en-US" sz="3200" b="1" dirty="0"/>
              <a:t>The fundamental difference between an expense and an investment is the return provided by the financial transaction. While an investment is expected to yield future gains, an expense involves using money to pay for a service or object that provides momentary satisfaction but depreciates over time.</a:t>
            </a:r>
          </a:p>
        </p:txBody>
      </p:sp>
    </p:spTree>
    <p:extLst>
      <p:ext uri="{BB962C8B-B14F-4D97-AF65-F5344CB8AC3E}">
        <p14:creationId xmlns:p14="http://schemas.microsoft.com/office/powerpoint/2010/main" val="124059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Examples</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200" b="1" dirty="0"/>
              <a:t>A house is an investment because its value increases over time.</a:t>
            </a:r>
          </a:p>
          <a:p>
            <a:pPr marL="0" indent="0">
              <a:buNone/>
            </a:pPr>
            <a:r>
              <a:rPr lang="en-US" sz="3200" b="1" dirty="0"/>
              <a:t>A car is an expense because its value declines over time.</a:t>
            </a:r>
          </a:p>
          <a:p>
            <a:pPr marL="0" indent="0">
              <a:buNone/>
            </a:pPr>
            <a:r>
              <a:rPr lang="en-US" sz="3200" b="1" dirty="0"/>
              <a:t>The house appreciates; the car depreciates.</a:t>
            </a:r>
          </a:p>
          <a:p>
            <a:pPr marL="0" indent="0">
              <a:buNone/>
            </a:pPr>
            <a:r>
              <a:rPr lang="en-US" sz="3200" b="1" dirty="0"/>
              <a:t>Wise advice: If the satisfaction outweighs the cost, it is worth it.</a:t>
            </a:r>
          </a:p>
        </p:txBody>
      </p:sp>
    </p:spTree>
    <p:extLst>
      <p:ext uri="{BB962C8B-B14F-4D97-AF65-F5344CB8AC3E}">
        <p14:creationId xmlns:p14="http://schemas.microsoft.com/office/powerpoint/2010/main" val="328034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Invest your Money</a:t>
            </a:r>
            <a:endParaRPr lang="en-US" sz="4400" b="1"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buNone/>
            </a:pPr>
            <a:r>
              <a:rPr lang="en-US" sz="3200" b="1" dirty="0"/>
              <a:t>The Parable of the Bags of </a:t>
            </a:r>
            <a:r>
              <a:rPr lang="en-US" sz="3200" b="1" dirty="0" smtClean="0"/>
              <a:t>Gold. Matthew 25:14-30.</a:t>
            </a:r>
            <a:endParaRPr lang="en-US" sz="3200" b="1" dirty="0"/>
          </a:p>
          <a:p>
            <a:pPr marL="0" indent="0">
              <a:buNone/>
            </a:pPr>
            <a:r>
              <a:rPr lang="en-US" sz="3200" b="1" dirty="0" smtClean="0"/>
              <a:t>“Well </a:t>
            </a:r>
            <a:r>
              <a:rPr lang="en-US" sz="3200" b="1" dirty="0"/>
              <a:t>then, you should have put my money on deposit with the bankers, so that when I returned I would have received it back with </a:t>
            </a:r>
            <a:r>
              <a:rPr lang="en-US" sz="3200" b="1" dirty="0" err="1" smtClean="0"/>
              <a:t>interest.So</a:t>
            </a:r>
            <a:r>
              <a:rPr lang="en-US" sz="3200" b="1" dirty="0" smtClean="0"/>
              <a:t> </a:t>
            </a:r>
            <a:r>
              <a:rPr lang="en-US" sz="3200" b="1" dirty="0"/>
              <a:t>take the bag of gold from him and give it to the one who has ten bags. 29 For whoever has will be given more, and they will have an abundance. Whoever does not have, even what they have will be taken from them</a:t>
            </a:r>
            <a:r>
              <a:rPr lang="en-US" sz="3200" b="1" dirty="0" smtClean="0"/>
              <a:t>.” Verse 27-29. </a:t>
            </a:r>
            <a:endParaRPr lang="en-US" sz="3200" b="1" dirty="0"/>
          </a:p>
        </p:txBody>
      </p:sp>
    </p:spTree>
    <p:extLst>
      <p:ext uri="{BB962C8B-B14F-4D97-AF65-F5344CB8AC3E}">
        <p14:creationId xmlns:p14="http://schemas.microsoft.com/office/powerpoint/2010/main" val="10825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chemeClr val="tx1"/>
                </a:solidFill>
              </a:rPr>
              <a:t>The Multiplicative Power of Compound Interest</a:t>
            </a:r>
          </a:p>
        </p:txBody>
      </p:sp>
      <p:sp>
        <p:nvSpPr>
          <p:cNvPr id="3" name="Content Placeholder 2"/>
          <p:cNvSpPr>
            <a:spLocks noGrp="1"/>
          </p:cNvSpPr>
          <p:nvPr>
            <p:ph idx="1"/>
          </p:nvPr>
        </p:nvSpPr>
        <p:spPr/>
        <p:txBody>
          <a:bodyPr/>
          <a:lstStyle/>
          <a:p>
            <a:pPr marL="0" indent="0">
              <a:buNone/>
            </a:pPr>
            <a:r>
              <a:rPr lang="en-US" b="1" dirty="0"/>
              <a:t>On the website https://www.investor.gov/additional-resources/free-financial-planning-tools/compound-interest-calculator, you can clearly see how money multiplies using the following formula:</a:t>
            </a:r>
          </a:p>
          <a:p>
            <a:pPr marL="0" indent="0">
              <a:buNone/>
            </a:pPr>
            <a:r>
              <a:rPr lang="en-US" b="1" dirty="0"/>
              <a:t>Initial Investment + Monthly Contribution × Number of Years × Interest Rate.</a:t>
            </a:r>
          </a:p>
          <a:p>
            <a:pPr marL="0" indent="0">
              <a:buNone/>
            </a:pPr>
            <a:r>
              <a:rPr lang="en-US" b="1" dirty="0"/>
              <a:t>Example:</a:t>
            </a:r>
          </a:p>
          <a:p>
            <a:pPr marL="0" indent="0">
              <a:buNone/>
            </a:pPr>
            <a:r>
              <a:rPr lang="en-US" b="1" dirty="0"/>
              <a:t>$1,000 + $200 × 40 × 9% = $842,327.29</a:t>
            </a:r>
          </a:p>
          <a:p>
            <a:pPr marL="0" indent="0">
              <a:buNone/>
            </a:pPr>
            <a:r>
              <a:rPr lang="en-US" b="1" dirty="0"/>
              <a:t>The total investment will amount to $57,000.00, and that investment will grow to $842,327.29.</a:t>
            </a:r>
          </a:p>
        </p:txBody>
      </p:sp>
    </p:spTree>
    <p:extLst>
      <p:ext uri="{BB962C8B-B14F-4D97-AF65-F5344CB8AC3E}">
        <p14:creationId xmlns:p14="http://schemas.microsoft.com/office/powerpoint/2010/main" val="314815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96444" y="1981200"/>
            <a:ext cx="6281737" cy="4187825"/>
          </a:xfrm>
          <a:prstGeom prst="rect">
            <a:avLst/>
          </a:prstGeom>
        </p:spPr>
      </p:pic>
    </p:spTree>
    <p:extLst>
      <p:ext uri="{BB962C8B-B14F-4D97-AF65-F5344CB8AC3E}">
        <p14:creationId xmlns:p14="http://schemas.microsoft.com/office/powerpoint/2010/main" val="277055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IRA</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1" dirty="0"/>
              <a:t>An Individual Retirement Account (IRA) provides tax incentives for individuals to make investments that can offer financial security for their retirement.</a:t>
            </a:r>
          </a:p>
        </p:txBody>
      </p:sp>
    </p:spTree>
    <p:extLst>
      <p:ext uri="{BB962C8B-B14F-4D97-AF65-F5344CB8AC3E}">
        <p14:creationId xmlns:p14="http://schemas.microsoft.com/office/powerpoint/2010/main" val="38042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Traditional IRA</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1" dirty="0"/>
              <a:t>Traditional IRA accounts provide tax-deferred growth. This means that your money grows tax-free until you begin taking distributions, at which point your withdrawals are subject to taxation at your applicable income tax rate.</a:t>
            </a:r>
          </a:p>
        </p:txBody>
      </p:sp>
    </p:spTree>
    <p:extLst>
      <p:ext uri="{BB962C8B-B14F-4D97-AF65-F5344CB8AC3E}">
        <p14:creationId xmlns:p14="http://schemas.microsoft.com/office/powerpoint/2010/main" val="31512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Roth IRA</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1" dirty="0"/>
              <a:t>Roth IRA accounts are attractive to those who can pay the taxes now to reap the reward of tax-free federal income later. The payoff comes when you withdraw your contributions and take home the full amount free of federal taxes, provided that at least five years have elapsed since your first contribution to the Roth IRA account and you are over age 59½.</a:t>
            </a:r>
          </a:p>
        </p:txBody>
      </p:sp>
    </p:spTree>
    <p:extLst>
      <p:ext uri="{BB962C8B-B14F-4D97-AF65-F5344CB8AC3E}">
        <p14:creationId xmlns:p14="http://schemas.microsoft.com/office/powerpoint/2010/main" val="223482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Financial stability plays a significant role in family happiness. In fact, money is one of the most common subjects of heated arguments in the home and, consequently, contributes significantly to divorce rates.</a:t>
            </a:r>
          </a:p>
        </p:txBody>
      </p:sp>
    </p:spTree>
    <p:extLst>
      <p:ext uri="{BB962C8B-B14F-4D97-AF65-F5344CB8AC3E}">
        <p14:creationId xmlns:p14="http://schemas.microsoft.com/office/powerpoint/2010/main" val="28108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chemeClr val="tx1"/>
                </a:solidFill>
              </a:rPr>
              <a:t>401 (K)</a:t>
            </a:r>
            <a:endParaRPr lang="en-US" sz="44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600" b="1" dirty="0"/>
              <a:t>Many employers offer incentives for employees to make contributions to their 401(k) plans by matching contributions up to a certain point. For example, some may contribute 50 cents for every dollar the employee contributes to the plan, up to a certain percentage of the employee's salary.</a:t>
            </a:r>
          </a:p>
        </p:txBody>
      </p:sp>
    </p:spTree>
    <p:extLst>
      <p:ext uri="{BB962C8B-B14F-4D97-AF65-F5344CB8AC3E}">
        <p14:creationId xmlns:p14="http://schemas.microsoft.com/office/powerpoint/2010/main" val="28558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303030"/>
                </a:solidFill>
              </a:rPr>
              <a:t>Your Legacy</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P</a:t>
            </a:r>
            <a:r>
              <a:rPr lang="en-US" sz="3200" b="1" dirty="0" smtClean="0"/>
              <a:t>lanning for your future is wise and should positively impact your life, your family, the community around you and future generations.  </a:t>
            </a:r>
          </a:p>
          <a:p>
            <a:pPr marL="0" indent="0">
              <a:buNone/>
            </a:pPr>
            <a:r>
              <a:rPr lang="en-US" sz="3200" b="1" dirty="0" smtClean="0"/>
              <a:t>"A </a:t>
            </a:r>
            <a:r>
              <a:rPr lang="en-US" sz="3200" b="1" dirty="0"/>
              <a:t>good person leaves an inheritance for their children’s </a:t>
            </a:r>
            <a:r>
              <a:rPr lang="en-US" sz="3200" b="1" dirty="0" smtClean="0"/>
              <a:t>children. ” (Proverbs 13:22) You will be remembered more for what you give than for what you possess. </a:t>
            </a:r>
            <a:endParaRPr lang="en-US" sz="3200" b="1" dirty="0"/>
          </a:p>
        </p:txBody>
      </p:sp>
    </p:spTree>
    <p:extLst>
      <p:ext uri="{BB962C8B-B14F-4D97-AF65-F5344CB8AC3E}">
        <p14:creationId xmlns:p14="http://schemas.microsoft.com/office/powerpoint/2010/main" val="19377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1752600"/>
            <a:ext cx="9829799" cy="4416425"/>
          </a:xfrm>
        </p:spPr>
        <p:txBody>
          <a:bodyPr>
            <a:normAutofit/>
          </a:bodyPr>
          <a:lstStyle/>
          <a:p>
            <a:pPr marL="0" indent="0">
              <a:buNone/>
            </a:pPr>
            <a:r>
              <a:rPr lang="en-US" sz="3200" b="1" dirty="0" smtClean="0"/>
              <a:t>David Ramsey say: “We </a:t>
            </a:r>
            <a:r>
              <a:rPr lang="en-US" sz="3200" b="1" dirty="0"/>
              <a:t>make a living by what we receive, but we make a life by what we give... Giving liberates the giver's soul. You never walk away feeling bad. Whether through a tithe, a charitable contribution, or a gift to a friend in need, give away a portion of your money. It not only generates good feelings, but it creates joy. Remember, no one has ever become poor by </a:t>
            </a:r>
            <a:r>
              <a:rPr lang="en-US" sz="3200" b="1" dirty="0" smtClean="0"/>
              <a:t>giving.” </a:t>
            </a:r>
            <a:endParaRPr lang="en-US" sz="3200" b="1" dirty="0"/>
          </a:p>
        </p:txBody>
      </p:sp>
    </p:spTree>
    <p:extLst>
      <p:ext uri="{BB962C8B-B14F-4D97-AF65-F5344CB8AC3E}">
        <p14:creationId xmlns:p14="http://schemas.microsoft.com/office/powerpoint/2010/main" val="316012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“You need to plant a seed in your own growth, and you can only do so by giving. I don’t fully understand what giving does for the human spirit, but I know very few well-balanced, happy, healthy, and wealthy people who do not give money.” </a:t>
            </a:r>
            <a:r>
              <a:rPr lang="en-US" sz="3600" b="1" dirty="0" smtClean="0"/>
              <a:t>David </a:t>
            </a:r>
            <a:r>
              <a:rPr lang="en-US" sz="3600" b="1" dirty="0"/>
              <a:t>Ramsey</a:t>
            </a:r>
          </a:p>
        </p:txBody>
      </p:sp>
    </p:spTree>
    <p:extLst>
      <p:ext uri="{BB962C8B-B14F-4D97-AF65-F5344CB8AC3E}">
        <p14:creationId xmlns:p14="http://schemas.microsoft.com/office/powerpoint/2010/main" val="21170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At times, disagreements stem not from a lack or abundance of money, but from the way it is managed. Our plans and intentions may be good, but the reality can be a disaster.</a:t>
            </a:r>
          </a:p>
        </p:txBody>
      </p:sp>
    </p:spTree>
    <p:extLst>
      <p:ext uri="{BB962C8B-B14F-4D97-AF65-F5344CB8AC3E}">
        <p14:creationId xmlns:p14="http://schemas.microsoft.com/office/powerpoint/2010/main" val="316421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1981200"/>
            <a:ext cx="9829799" cy="4187825"/>
          </a:xfrm>
        </p:spPr>
        <p:txBody>
          <a:bodyPr>
            <a:noAutofit/>
          </a:bodyPr>
          <a:lstStyle/>
          <a:p>
            <a:pPr marL="0" indent="0">
              <a:buNone/>
            </a:pPr>
            <a:r>
              <a:rPr lang="en-US" sz="3600" b="1" dirty="0"/>
              <a:t>In this seminar, we aim to present biblical and practical principles that, if applied, will help us improve our finances—and, consequently, our family relationships</a:t>
            </a:r>
            <a:r>
              <a:rPr lang="en-US" sz="3600" b="1" dirty="0" smtClean="0"/>
              <a:t>.</a:t>
            </a:r>
          </a:p>
        </p:txBody>
      </p:sp>
    </p:spTree>
    <p:extLst>
      <p:ext uri="{BB962C8B-B14F-4D97-AF65-F5344CB8AC3E}">
        <p14:creationId xmlns:p14="http://schemas.microsoft.com/office/powerpoint/2010/main" val="3843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3800" b="1" dirty="0"/>
              <a:t>We are going to </a:t>
            </a:r>
            <a:r>
              <a:rPr lang="en-US" sz="3800" b="1" dirty="0" smtClean="0"/>
              <a:t>talk about: </a:t>
            </a:r>
          </a:p>
          <a:p>
            <a:r>
              <a:rPr lang="en-US" sz="3800" b="1" dirty="0"/>
              <a:t>T</a:t>
            </a:r>
            <a:r>
              <a:rPr lang="en-US" sz="3800" b="1" dirty="0" smtClean="0"/>
              <a:t>he </a:t>
            </a:r>
            <a:r>
              <a:rPr lang="en-US" sz="3800" b="1" dirty="0"/>
              <a:t>importance of the family </a:t>
            </a:r>
            <a:r>
              <a:rPr lang="en-US" sz="3800" b="1" dirty="0" smtClean="0"/>
              <a:t>budget. </a:t>
            </a:r>
          </a:p>
          <a:p>
            <a:r>
              <a:rPr lang="en-US" sz="3800" b="1" dirty="0"/>
              <a:t>T</a:t>
            </a:r>
            <a:r>
              <a:rPr lang="en-US" sz="3800" b="1" dirty="0" smtClean="0"/>
              <a:t>he </a:t>
            </a:r>
            <a:r>
              <a:rPr lang="en-US" sz="3800" b="1" dirty="0"/>
              <a:t>collective commitment to family </a:t>
            </a:r>
            <a:r>
              <a:rPr lang="en-US" sz="3800" b="1" dirty="0" smtClean="0"/>
              <a:t>expenses. </a:t>
            </a:r>
          </a:p>
          <a:p>
            <a:r>
              <a:rPr lang="en-US" sz="3800" b="1" dirty="0"/>
              <a:t>T</a:t>
            </a:r>
            <a:r>
              <a:rPr lang="en-US" sz="3800" b="1" dirty="0" smtClean="0"/>
              <a:t>he </a:t>
            </a:r>
            <a:r>
              <a:rPr lang="en-US" sz="3800" b="1" dirty="0"/>
              <a:t>difference between expenses and </a:t>
            </a:r>
            <a:r>
              <a:rPr lang="en-US" sz="3800" b="1" dirty="0" smtClean="0"/>
              <a:t>investments. </a:t>
            </a:r>
          </a:p>
          <a:p>
            <a:r>
              <a:rPr lang="en-US" sz="3800" b="1" dirty="0"/>
              <a:t>F</a:t>
            </a:r>
            <a:r>
              <a:rPr lang="en-US" sz="3800" b="1" dirty="0" smtClean="0"/>
              <a:t>inancial infidelity. </a:t>
            </a:r>
          </a:p>
          <a:p>
            <a:r>
              <a:rPr lang="en-US" sz="3800" b="1" dirty="0"/>
              <a:t>T</a:t>
            </a:r>
            <a:r>
              <a:rPr lang="en-US" sz="3800" b="1" dirty="0" smtClean="0"/>
              <a:t>he </a:t>
            </a:r>
            <a:r>
              <a:rPr lang="en-US" sz="3800" b="1" dirty="0"/>
              <a:t>danger of overextending the budget.</a:t>
            </a:r>
          </a:p>
          <a:p>
            <a:pPr marL="0" indent="0">
              <a:buNone/>
            </a:pPr>
            <a:endParaRPr lang="en-US" dirty="0"/>
          </a:p>
        </p:txBody>
      </p:sp>
    </p:spTree>
    <p:extLst>
      <p:ext uri="{BB962C8B-B14F-4D97-AF65-F5344CB8AC3E}">
        <p14:creationId xmlns:p14="http://schemas.microsoft.com/office/powerpoint/2010/main" val="30129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We will also discuss the dangers of debt, credit cards, and compulsive spending, </a:t>
            </a:r>
            <a:r>
              <a:rPr lang="en-US" sz="3600" b="1" dirty="0" smtClean="0"/>
              <a:t>as </a:t>
            </a:r>
            <a:r>
              <a:rPr lang="en-US" sz="3600" b="1" dirty="0"/>
              <a:t>well as the devastating effects of losing control over one's finances.</a:t>
            </a:r>
          </a:p>
        </p:txBody>
      </p:sp>
    </p:spTree>
    <p:extLst>
      <p:ext uri="{BB962C8B-B14F-4D97-AF65-F5344CB8AC3E}">
        <p14:creationId xmlns:p14="http://schemas.microsoft.com/office/powerpoint/2010/main" val="34835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rPr>
              <a:t>The Family Budget</a:t>
            </a:r>
          </a:p>
        </p:txBody>
      </p:sp>
      <p:sp>
        <p:nvSpPr>
          <p:cNvPr id="3" name="Content Placeholder 2"/>
          <p:cNvSpPr>
            <a:spLocks noGrp="1"/>
          </p:cNvSpPr>
          <p:nvPr>
            <p:ph idx="1"/>
          </p:nvPr>
        </p:nvSpPr>
        <p:spPr/>
        <p:txBody>
          <a:bodyPr>
            <a:normAutofit/>
          </a:bodyPr>
          <a:lstStyle/>
          <a:p>
            <a:pPr marL="0" indent="0">
              <a:buNone/>
            </a:pPr>
            <a:r>
              <a:rPr lang="en-US" sz="3200" b="1" dirty="0"/>
              <a:t>“Suppose one of you wants to build a tower. Won’t you first sit down and estimate the cost to see if you have enough money to complete it? </a:t>
            </a:r>
            <a:r>
              <a:rPr lang="en-US" sz="3200" b="1" dirty="0" smtClean="0"/>
              <a:t>For </a:t>
            </a:r>
            <a:r>
              <a:rPr lang="en-US" sz="3200" b="1" dirty="0"/>
              <a:t>if you lay the foundation and are not able to finish it, everyone who sees it will ridicule you, </a:t>
            </a:r>
            <a:r>
              <a:rPr lang="en-US" sz="3200" b="1" dirty="0" smtClean="0"/>
              <a:t>saying</a:t>
            </a:r>
            <a:r>
              <a:rPr lang="en-US" sz="3200" b="1" dirty="0"/>
              <a:t>, ‘This person began to build and wasn’t able to finish</a:t>
            </a:r>
            <a:r>
              <a:rPr lang="en-US" sz="3200" b="1" dirty="0" smtClean="0"/>
              <a:t>.” Luke 14:28-30.</a:t>
            </a:r>
            <a:endParaRPr lang="en-US" sz="3200" b="1" dirty="0"/>
          </a:p>
        </p:txBody>
      </p:sp>
    </p:spTree>
    <p:extLst>
      <p:ext uri="{BB962C8B-B14F-4D97-AF65-F5344CB8AC3E}">
        <p14:creationId xmlns:p14="http://schemas.microsoft.com/office/powerpoint/2010/main" val="212310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chemeClr val="tx1"/>
                </a:solidFill>
              </a:rPr>
              <a:t>The advantages of a budget </a:t>
            </a:r>
          </a:p>
        </p:txBody>
      </p:sp>
      <p:sp>
        <p:nvSpPr>
          <p:cNvPr id="3" name="Content Placeholder 2"/>
          <p:cNvSpPr>
            <a:spLocks noGrp="1"/>
          </p:cNvSpPr>
          <p:nvPr>
            <p:ph idx="1"/>
          </p:nvPr>
        </p:nvSpPr>
        <p:spPr/>
        <p:txBody>
          <a:bodyPr/>
          <a:lstStyle/>
          <a:p>
            <a:pPr marL="514350" indent="-514350">
              <a:buFont typeface="+mj-lt"/>
              <a:buAutoNum type="arabicPeriod"/>
            </a:pPr>
            <a:r>
              <a:rPr lang="en-US" sz="3200" b="1" dirty="0"/>
              <a:t>I</a:t>
            </a:r>
            <a:r>
              <a:rPr lang="en-US" sz="3200" b="1" dirty="0" smtClean="0"/>
              <a:t>t </a:t>
            </a:r>
            <a:r>
              <a:rPr lang="en-US" sz="3200" b="1" dirty="0"/>
              <a:t>helps people be responsible, </a:t>
            </a:r>
            <a:endParaRPr lang="en-US" sz="3200" b="1" dirty="0" smtClean="0"/>
          </a:p>
          <a:p>
            <a:pPr marL="514350" indent="-514350">
              <a:buFont typeface="+mj-lt"/>
              <a:buAutoNum type="arabicPeriod"/>
            </a:pPr>
            <a:r>
              <a:rPr lang="en-US" sz="3200" b="1" dirty="0" smtClean="0"/>
              <a:t>To fulfill </a:t>
            </a:r>
            <a:r>
              <a:rPr lang="en-US" sz="3200" b="1" dirty="0"/>
              <a:t>their financial obligations, </a:t>
            </a:r>
            <a:endParaRPr lang="en-US" sz="3200" b="1" dirty="0" smtClean="0"/>
          </a:p>
          <a:p>
            <a:pPr marL="514350" indent="-514350">
              <a:buFont typeface="+mj-lt"/>
              <a:buAutoNum type="arabicPeriod"/>
            </a:pPr>
            <a:r>
              <a:rPr lang="en-US" sz="3200" b="1" dirty="0" smtClean="0"/>
              <a:t>To avoid </a:t>
            </a:r>
            <a:r>
              <a:rPr lang="en-US" sz="3200" b="1" dirty="0"/>
              <a:t>falling into undue debt, </a:t>
            </a:r>
            <a:endParaRPr lang="en-US" sz="3200" b="1" dirty="0" smtClean="0"/>
          </a:p>
          <a:p>
            <a:pPr marL="514350" indent="-514350">
              <a:buFont typeface="+mj-lt"/>
              <a:buAutoNum type="arabicPeriod"/>
            </a:pPr>
            <a:r>
              <a:rPr lang="en-US" sz="3200" b="1" dirty="0" smtClean="0"/>
              <a:t>To save </a:t>
            </a:r>
            <a:r>
              <a:rPr lang="en-US" sz="3200" b="1" dirty="0"/>
              <a:t>for emergencies, </a:t>
            </a:r>
            <a:endParaRPr lang="en-US" sz="3200" b="1" dirty="0" smtClean="0"/>
          </a:p>
          <a:p>
            <a:pPr marL="514350" indent="-514350">
              <a:buFont typeface="+mj-lt"/>
              <a:buAutoNum type="arabicPeriod"/>
            </a:pPr>
            <a:r>
              <a:rPr lang="en-US" sz="3200" b="1" dirty="0" smtClean="0"/>
              <a:t>To invest </a:t>
            </a:r>
            <a:r>
              <a:rPr lang="en-US" sz="3200" b="1" dirty="0"/>
              <a:t>and grow their money, </a:t>
            </a:r>
            <a:endParaRPr lang="en-US" sz="3200" b="1" dirty="0" smtClean="0"/>
          </a:p>
          <a:p>
            <a:pPr marL="514350" indent="-514350">
              <a:buFont typeface="+mj-lt"/>
              <a:buAutoNum type="arabicPeriod"/>
            </a:pPr>
            <a:r>
              <a:rPr lang="en-US" sz="3200" b="1" dirty="0"/>
              <a:t>A</a:t>
            </a:r>
            <a:r>
              <a:rPr lang="en-US" sz="3200" b="1" dirty="0" smtClean="0"/>
              <a:t>nd to help </a:t>
            </a:r>
            <a:r>
              <a:rPr lang="en-US" sz="3200" b="1" dirty="0"/>
              <a:t>those in need.</a:t>
            </a:r>
            <a:endParaRPr lang="en-US" dirty="0"/>
          </a:p>
        </p:txBody>
      </p:sp>
    </p:spTree>
    <p:extLst>
      <p:ext uri="{BB962C8B-B14F-4D97-AF65-F5344CB8AC3E}">
        <p14:creationId xmlns:p14="http://schemas.microsoft.com/office/powerpoint/2010/main" val="57390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160</TotalTime>
  <Words>1533</Words>
  <Application>Microsoft Office PowerPoint</Application>
  <PresentationFormat>Custom</PresentationFormat>
  <Paragraphs>69</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Cambria</vt:lpstr>
      <vt:lpstr>Currency Symbols 16x9</vt:lpstr>
      <vt:lpstr>FAMILY FINANCES</vt:lpstr>
      <vt:lpstr>Money and Its Function</vt:lpstr>
      <vt:lpstr>PowerPoint Presentation</vt:lpstr>
      <vt:lpstr>PowerPoint Presentation</vt:lpstr>
      <vt:lpstr>PowerPoint Presentation</vt:lpstr>
      <vt:lpstr>PowerPoint Presentation</vt:lpstr>
      <vt:lpstr>PowerPoint Presentation</vt:lpstr>
      <vt:lpstr>The Family Budget</vt:lpstr>
      <vt:lpstr>The advantages of a budget </vt:lpstr>
      <vt:lpstr>Danger of Overextending the Budget</vt:lpstr>
      <vt:lpstr>PowerPoint Presentation</vt:lpstr>
      <vt:lpstr>PowerPoint Presentation</vt:lpstr>
      <vt:lpstr>Collective Family Commitment</vt:lpstr>
      <vt:lpstr>PowerPoint Presentation</vt:lpstr>
      <vt:lpstr>Financial Infidelity </vt:lpstr>
      <vt:lpstr>PowerPoint Presentation</vt:lpstr>
      <vt:lpstr>PowerPoint Presentation</vt:lpstr>
      <vt:lpstr>Debts</vt:lpstr>
      <vt:lpstr>PowerPoint Presentation</vt:lpstr>
      <vt:lpstr>Credicards</vt:lpstr>
      <vt:lpstr>PowerPoint Presentation</vt:lpstr>
      <vt:lpstr>Difference Between Expense and Investment</vt:lpstr>
      <vt:lpstr>Examples</vt:lpstr>
      <vt:lpstr>Invest your Money</vt:lpstr>
      <vt:lpstr>The Multiplicative Power of Compound Interest</vt:lpstr>
      <vt:lpstr>PowerPoint Presentation</vt:lpstr>
      <vt:lpstr>IRA</vt:lpstr>
      <vt:lpstr>Traditional IRA</vt:lpstr>
      <vt:lpstr>Roth IRA</vt:lpstr>
      <vt:lpstr>401 (K)</vt:lpstr>
      <vt:lpstr>Your Legacy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FINANCES</dc:title>
  <dc:creator>communications@secsda.org</dc:creator>
  <cp:lastModifiedBy>communications@secsda.org</cp:lastModifiedBy>
  <cp:revision>27</cp:revision>
  <dcterms:created xsi:type="dcterms:W3CDTF">2026-03-28T01:37:45Z</dcterms:created>
  <dcterms:modified xsi:type="dcterms:W3CDTF">2026-04-09T15:45:11Z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